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1BDEBD-ED0A-4F8C-8CD3-303BC9280D0C}" type="doc">
      <dgm:prSet loTypeId="urn:microsoft.com/office/officeart/2005/8/layout/arrow4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6F3EC7-30F0-440C-A1D8-7E651CC75232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chemeClr val="bg1"/>
              </a:solidFill>
            </a:rPr>
            <a:t>Комплексно-тематическая модель</a:t>
          </a:r>
          <a:endParaRPr lang="ru-RU" b="1" dirty="0">
            <a:solidFill>
              <a:schemeClr val="bg1"/>
            </a:solidFill>
          </a:endParaRPr>
        </a:p>
      </dgm:t>
    </dgm:pt>
    <dgm:pt modelId="{E20FD7E5-6A22-44BE-A175-C4D416B3B948}" type="parTrans" cxnId="{87FA542C-1EAB-4295-8282-70481E74D1F2}">
      <dgm:prSet/>
      <dgm:spPr/>
      <dgm:t>
        <a:bodyPr/>
        <a:lstStyle/>
        <a:p>
          <a:endParaRPr lang="ru-RU"/>
        </a:p>
      </dgm:t>
    </dgm:pt>
    <dgm:pt modelId="{83D720B5-9D23-4B62-A71C-67D95391C4A9}" type="sibTrans" cxnId="{87FA542C-1EAB-4295-8282-70481E74D1F2}">
      <dgm:prSet/>
      <dgm:spPr/>
      <dgm:t>
        <a:bodyPr/>
        <a:lstStyle/>
        <a:p>
          <a:endParaRPr lang="ru-RU"/>
        </a:p>
      </dgm:t>
    </dgm:pt>
    <dgm:pt modelId="{0B5C1332-E049-4CCC-84E3-B0018DE8E4B9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bg1"/>
              </a:solidFill>
            </a:rPr>
            <a:t>Учебная модель</a:t>
          </a:r>
          <a:endParaRPr lang="ru-RU" sz="2000" b="1" dirty="0">
            <a:solidFill>
              <a:schemeClr val="bg1"/>
            </a:solidFill>
          </a:endParaRPr>
        </a:p>
      </dgm:t>
    </dgm:pt>
    <dgm:pt modelId="{AC1EAF46-D064-4AC2-9A11-3D7187B0F167}" type="parTrans" cxnId="{FB1E5781-1290-47B0-8751-4920B0B167FE}">
      <dgm:prSet/>
      <dgm:spPr/>
      <dgm:t>
        <a:bodyPr/>
        <a:lstStyle/>
        <a:p>
          <a:endParaRPr lang="ru-RU"/>
        </a:p>
      </dgm:t>
    </dgm:pt>
    <dgm:pt modelId="{EBC3AB57-E5F1-4500-A24C-E773BA1ADC52}" type="sibTrans" cxnId="{FB1E5781-1290-47B0-8751-4920B0B167FE}">
      <dgm:prSet/>
      <dgm:spPr/>
      <dgm:t>
        <a:bodyPr/>
        <a:lstStyle/>
        <a:p>
          <a:endParaRPr lang="ru-RU"/>
        </a:p>
      </dgm:t>
    </dgm:pt>
    <dgm:pt modelId="{598810E8-9AB5-4867-8C1D-34DCB42F6D8B}" type="pres">
      <dgm:prSet presAssocID="{011BDEBD-ED0A-4F8C-8CD3-303BC9280D0C}" presName="compositeShape" presStyleCnt="0">
        <dgm:presLayoutVars>
          <dgm:chMax val="2"/>
          <dgm:dir/>
          <dgm:resizeHandles val="exact"/>
        </dgm:presLayoutVars>
      </dgm:prSet>
      <dgm:spPr/>
    </dgm:pt>
    <dgm:pt modelId="{AB202A02-165E-4750-AFF7-18F0BA307885}" type="pres">
      <dgm:prSet presAssocID="{C96F3EC7-30F0-440C-A1D8-7E651CC75232}" presName="upArrow" presStyleLbl="node1" presStyleIdx="0" presStyleCnt="2" custScaleX="130283" custScaleY="170956" custLinFactNeighborX="-5949" custLinFactNeighborY="18109"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4EBDC3F1-9DA9-4566-8B77-400C8B46A6CE}" type="pres">
      <dgm:prSet presAssocID="{C96F3EC7-30F0-440C-A1D8-7E651CC75232}" presName="upArrowText" presStyleLbl="revTx" presStyleIdx="0" presStyleCnt="2" custFlipVert="0" custScaleX="61481" custScaleY="53305" custLinFactNeighborX="-82746" custLinFactNeighborY="9283">
        <dgm:presLayoutVars>
          <dgm:chMax val="0"/>
          <dgm:bulletEnabled val="1"/>
        </dgm:presLayoutVars>
      </dgm:prSet>
      <dgm:spPr/>
    </dgm:pt>
    <dgm:pt modelId="{7EEC048B-F111-44E3-8421-F1767A774A83}" type="pres">
      <dgm:prSet presAssocID="{0B5C1332-E049-4CCC-84E3-B0018DE8E4B9}" presName="downArrow" presStyleLbl="node1" presStyleIdx="1" presStyleCnt="2" custLinFactNeighborX="52021" custLinFactNeighborY="-6035"/>
      <dgm:spPr/>
    </dgm:pt>
    <dgm:pt modelId="{515D9288-4C60-4432-9BE7-13AD5E1CEDB7}" type="pres">
      <dgm:prSet presAssocID="{0B5C1332-E049-4CCC-84E3-B0018DE8E4B9}" presName="downArrowText" presStyleLbl="revTx" presStyleIdx="1" presStyleCnt="2" custScaleX="46226" custScaleY="45710" custLinFactNeighborX="-50083" custLinFactNeighborY="-2298">
        <dgm:presLayoutVars>
          <dgm:chMax val="0"/>
          <dgm:bulletEnabled val="1"/>
        </dgm:presLayoutVars>
      </dgm:prSet>
      <dgm:spPr/>
    </dgm:pt>
  </dgm:ptLst>
  <dgm:cxnLst>
    <dgm:cxn modelId="{87FA542C-1EAB-4295-8282-70481E74D1F2}" srcId="{011BDEBD-ED0A-4F8C-8CD3-303BC9280D0C}" destId="{C96F3EC7-30F0-440C-A1D8-7E651CC75232}" srcOrd="0" destOrd="0" parTransId="{E20FD7E5-6A22-44BE-A175-C4D416B3B948}" sibTransId="{83D720B5-9D23-4B62-A71C-67D95391C4A9}"/>
    <dgm:cxn modelId="{05F15AE0-66B6-4466-BA64-51AB7A5EB7C0}" type="presOf" srcId="{011BDEBD-ED0A-4F8C-8CD3-303BC9280D0C}" destId="{598810E8-9AB5-4867-8C1D-34DCB42F6D8B}" srcOrd="0" destOrd="0" presId="urn:microsoft.com/office/officeart/2005/8/layout/arrow4"/>
    <dgm:cxn modelId="{BD7CAA5F-50CC-4F4A-99C9-13E631778928}" type="presOf" srcId="{C96F3EC7-30F0-440C-A1D8-7E651CC75232}" destId="{4EBDC3F1-9DA9-4566-8B77-400C8B46A6CE}" srcOrd="0" destOrd="0" presId="urn:microsoft.com/office/officeart/2005/8/layout/arrow4"/>
    <dgm:cxn modelId="{16089624-AA2D-44AA-BC94-8EEA5B3861A1}" type="presOf" srcId="{0B5C1332-E049-4CCC-84E3-B0018DE8E4B9}" destId="{515D9288-4C60-4432-9BE7-13AD5E1CEDB7}" srcOrd="0" destOrd="0" presId="urn:microsoft.com/office/officeart/2005/8/layout/arrow4"/>
    <dgm:cxn modelId="{FB1E5781-1290-47B0-8751-4920B0B167FE}" srcId="{011BDEBD-ED0A-4F8C-8CD3-303BC9280D0C}" destId="{0B5C1332-E049-4CCC-84E3-B0018DE8E4B9}" srcOrd="1" destOrd="0" parTransId="{AC1EAF46-D064-4AC2-9A11-3D7187B0F167}" sibTransId="{EBC3AB57-E5F1-4500-A24C-E773BA1ADC52}"/>
    <dgm:cxn modelId="{0AAC46FA-14D7-4E7F-9B92-A96BA5C658DB}" type="presParOf" srcId="{598810E8-9AB5-4867-8C1D-34DCB42F6D8B}" destId="{AB202A02-165E-4750-AFF7-18F0BA307885}" srcOrd="0" destOrd="0" presId="urn:microsoft.com/office/officeart/2005/8/layout/arrow4"/>
    <dgm:cxn modelId="{7803C746-8FAD-4A09-9E11-CD33834F5103}" type="presParOf" srcId="{598810E8-9AB5-4867-8C1D-34DCB42F6D8B}" destId="{4EBDC3F1-9DA9-4566-8B77-400C8B46A6CE}" srcOrd="1" destOrd="0" presId="urn:microsoft.com/office/officeart/2005/8/layout/arrow4"/>
    <dgm:cxn modelId="{48AF927D-FD60-4946-8CCE-A0485D939F8A}" type="presParOf" srcId="{598810E8-9AB5-4867-8C1D-34DCB42F6D8B}" destId="{7EEC048B-F111-44E3-8421-F1767A774A83}" srcOrd="2" destOrd="0" presId="urn:microsoft.com/office/officeart/2005/8/layout/arrow4"/>
    <dgm:cxn modelId="{6B65C373-5DCC-4FE7-887E-21EDF09BCF32}" type="presParOf" srcId="{598810E8-9AB5-4867-8C1D-34DCB42F6D8B}" destId="{515D9288-4C60-4432-9BE7-13AD5E1CEDB7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D904D6-15B6-49BC-953B-BB3175EB3768}" type="doc">
      <dgm:prSet loTypeId="urn:microsoft.com/office/officeart/2005/8/layout/hList1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93AAD5-2067-465C-8350-97304CCE014E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Учебная модель</a:t>
          </a:r>
          <a:endParaRPr lang="ru-RU" dirty="0"/>
        </a:p>
      </dgm:t>
    </dgm:pt>
    <dgm:pt modelId="{2D137010-D442-4C67-8228-64FE5B753D0C}" type="parTrans" cxnId="{21126302-133B-4C9B-B105-87CB7859707D}">
      <dgm:prSet/>
      <dgm:spPr/>
      <dgm:t>
        <a:bodyPr/>
        <a:lstStyle/>
        <a:p>
          <a:endParaRPr lang="ru-RU"/>
        </a:p>
      </dgm:t>
    </dgm:pt>
    <dgm:pt modelId="{60428D23-29AF-4AB9-B4B2-0E96BCB8691D}" type="sibTrans" cxnId="{21126302-133B-4C9B-B105-87CB7859707D}">
      <dgm:prSet/>
      <dgm:spPr/>
      <dgm:t>
        <a:bodyPr/>
        <a:lstStyle/>
        <a:p>
          <a:endParaRPr lang="ru-RU"/>
        </a:p>
      </dgm:t>
    </dgm:pt>
    <dgm:pt modelId="{4C072117-46FB-4E04-8743-5E74E30DF15F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Комплексно-тематическая модель</a:t>
          </a:r>
          <a:endParaRPr lang="ru-RU" dirty="0"/>
        </a:p>
      </dgm:t>
    </dgm:pt>
    <dgm:pt modelId="{AB4AC66C-029F-4466-B048-B48F61A81C8A}" type="parTrans" cxnId="{E70CF0FC-CF15-4AE2-AF91-D4CB14F9A7CD}">
      <dgm:prSet/>
      <dgm:spPr/>
      <dgm:t>
        <a:bodyPr/>
        <a:lstStyle/>
        <a:p>
          <a:endParaRPr lang="ru-RU"/>
        </a:p>
      </dgm:t>
    </dgm:pt>
    <dgm:pt modelId="{44480DCE-54D9-4B39-B1E9-3093E524A42A}" type="sibTrans" cxnId="{E70CF0FC-CF15-4AE2-AF91-D4CB14F9A7CD}">
      <dgm:prSet/>
      <dgm:spPr/>
      <dgm:t>
        <a:bodyPr/>
        <a:lstStyle/>
        <a:p>
          <a:endParaRPr lang="ru-RU"/>
        </a:p>
      </dgm:t>
    </dgm:pt>
    <dgm:pt modelId="{A880E6D7-56C3-4B48-834A-0ADD5755620B}">
      <dgm:prSet phldrT="[Текст]"/>
      <dgm:spPr/>
      <dgm:t>
        <a:bodyPr/>
        <a:lstStyle/>
        <a:p>
          <a:r>
            <a:rPr lang="ru-RU" dirty="0" smtClean="0"/>
            <a:t>В  основу ставится тема, реализация темы в разных видах деятельности. Включается творчество педагога. В целом образовательный процесс был направлен на расширение представлений об окружающем мире, а не на развитие.</a:t>
          </a:r>
          <a:endParaRPr lang="ru-RU" dirty="0"/>
        </a:p>
      </dgm:t>
    </dgm:pt>
    <dgm:pt modelId="{9A89267F-529A-4ECE-89FB-F2E5DA6B8D9D}" type="parTrans" cxnId="{9F956F4B-522E-4363-89BD-01F91DDE727C}">
      <dgm:prSet/>
      <dgm:spPr/>
      <dgm:t>
        <a:bodyPr/>
        <a:lstStyle/>
        <a:p>
          <a:endParaRPr lang="ru-RU"/>
        </a:p>
      </dgm:t>
    </dgm:pt>
    <dgm:pt modelId="{18FA647D-AF34-480D-980D-F65B816C2615}" type="sibTrans" cxnId="{9F956F4B-522E-4363-89BD-01F91DDE727C}">
      <dgm:prSet/>
      <dgm:spPr/>
      <dgm:t>
        <a:bodyPr/>
        <a:lstStyle/>
        <a:p>
          <a:endParaRPr lang="ru-RU"/>
        </a:p>
      </dgm:t>
    </dgm:pt>
    <dgm:pt modelId="{A0615AD5-78FC-4239-AB82-7535D5030F71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Предметно-средовая модель</a:t>
          </a:r>
          <a:endParaRPr lang="ru-RU" dirty="0"/>
        </a:p>
      </dgm:t>
    </dgm:pt>
    <dgm:pt modelId="{73322130-DD57-4C4C-835A-63A75539B155}" type="parTrans" cxnId="{F6170EA1-F9C4-4446-9DD5-EC10F1129D37}">
      <dgm:prSet/>
      <dgm:spPr/>
      <dgm:t>
        <a:bodyPr/>
        <a:lstStyle/>
        <a:p>
          <a:endParaRPr lang="ru-RU"/>
        </a:p>
      </dgm:t>
    </dgm:pt>
    <dgm:pt modelId="{241BA105-4185-48DC-9DC8-500BE7D2C1B0}" type="sibTrans" cxnId="{F6170EA1-F9C4-4446-9DD5-EC10F1129D37}">
      <dgm:prSet/>
      <dgm:spPr/>
      <dgm:t>
        <a:bodyPr/>
        <a:lstStyle/>
        <a:p>
          <a:endParaRPr lang="ru-RU"/>
        </a:p>
      </dgm:t>
    </dgm:pt>
    <dgm:pt modelId="{7F2FE309-8899-4B94-91EC-3F7B9DB947BA}">
      <dgm:prSet phldrT="[Текст]"/>
      <dgm:spPr/>
      <dgm:t>
        <a:bodyPr/>
        <a:lstStyle/>
        <a:p>
          <a:r>
            <a:rPr lang="ru-RU" dirty="0" smtClean="0"/>
            <a:t>Содержание образовательного процесс направлено на предметную среду                     (М. Монтессори). Саморазвитие ребенка, но утрачивается образовательный процесс.</a:t>
          </a:r>
          <a:endParaRPr lang="ru-RU" dirty="0"/>
        </a:p>
      </dgm:t>
    </dgm:pt>
    <dgm:pt modelId="{0C9FBB76-2876-4CDC-B5C4-C942DDCED8F0}" type="parTrans" cxnId="{8E2B501F-3866-4EDF-9EA4-EEB0FAD08CA6}">
      <dgm:prSet/>
      <dgm:spPr/>
      <dgm:t>
        <a:bodyPr/>
        <a:lstStyle/>
        <a:p>
          <a:endParaRPr lang="ru-RU"/>
        </a:p>
      </dgm:t>
    </dgm:pt>
    <dgm:pt modelId="{88CA9B26-76D4-41CA-91F3-9837145EB7E9}" type="sibTrans" cxnId="{8E2B501F-3866-4EDF-9EA4-EEB0FAD08CA6}">
      <dgm:prSet/>
      <dgm:spPr/>
      <dgm:t>
        <a:bodyPr/>
        <a:lstStyle/>
        <a:p>
          <a:endParaRPr lang="ru-RU"/>
        </a:p>
      </dgm:t>
    </dgm:pt>
    <dgm:pt modelId="{CE9383E1-8591-4D03-89BD-A4246CCEEABA}">
      <dgm:prSet phldrT="[Текст]"/>
      <dgm:spPr/>
      <dgm:t>
        <a:bodyPr/>
        <a:lstStyle/>
        <a:p>
          <a:r>
            <a:rPr lang="ru-RU" dirty="0" smtClean="0"/>
            <a:t>Школьно-урочная форма, дисциплинарная. Вся инициатива у педагога, в помощь  воспитателю –методики, конспекты, содержание которых не было связано между собой</a:t>
          </a:r>
          <a:endParaRPr lang="ru-RU" dirty="0"/>
        </a:p>
      </dgm:t>
    </dgm:pt>
    <dgm:pt modelId="{5B09B34B-3B45-4083-909C-555862B3E1A6}" type="sibTrans" cxnId="{010A45F9-2D3D-47B1-BBD1-B2DF60A8C81D}">
      <dgm:prSet/>
      <dgm:spPr/>
      <dgm:t>
        <a:bodyPr/>
        <a:lstStyle/>
        <a:p>
          <a:endParaRPr lang="ru-RU"/>
        </a:p>
      </dgm:t>
    </dgm:pt>
    <dgm:pt modelId="{762622E1-96DC-4E85-B8A6-304D782F3A25}" type="parTrans" cxnId="{010A45F9-2D3D-47B1-BBD1-B2DF60A8C81D}">
      <dgm:prSet/>
      <dgm:spPr/>
      <dgm:t>
        <a:bodyPr/>
        <a:lstStyle/>
        <a:p>
          <a:endParaRPr lang="ru-RU"/>
        </a:p>
      </dgm:t>
    </dgm:pt>
    <dgm:pt modelId="{F924C161-33B3-4BDD-BC2F-724A32462EE8}" type="pres">
      <dgm:prSet presAssocID="{BFD904D6-15B6-49BC-953B-BB3175EB3768}" presName="Name0" presStyleCnt="0">
        <dgm:presLayoutVars>
          <dgm:dir/>
          <dgm:animLvl val="lvl"/>
          <dgm:resizeHandles val="exact"/>
        </dgm:presLayoutVars>
      </dgm:prSet>
      <dgm:spPr/>
    </dgm:pt>
    <dgm:pt modelId="{E4F405AF-B3EC-48F6-86B4-0F4F607C46EE}" type="pres">
      <dgm:prSet presAssocID="{D993AAD5-2067-465C-8350-97304CCE014E}" presName="composite" presStyleCnt="0"/>
      <dgm:spPr/>
    </dgm:pt>
    <dgm:pt modelId="{0C038FDA-809C-455F-AF82-9B4DCBFD6EB7}" type="pres">
      <dgm:prSet presAssocID="{D993AAD5-2067-465C-8350-97304CCE014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7D98169C-19AA-4757-A3ED-109B201549FD}" type="pres">
      <dgm:prSet presAssocID="{D993AAD5-2067-465C-8350-97304CCE014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6D80D-A760-4863-B647-BA056AD689EA}" type="pres">
      <dgm:prSet presAssocID="{60428D23-29AF-4AB9-B4B2-0E96BCB8691D}" presName="space" presStyleCnt="0"/>
      <dgm:spPr/>
    </dgm:pt>
    <dgm:pt modelId="{F8E585FC-1AA1-48E5-B4EC-D2716DC6971E}" type="pres">
      <dgm:prSet presAssocID="{4C072117-46FB-4E04-8743-5E74E30DF15F}" presName="composite" presStyleCnt="0"/>
      <dgm:spPr/>
    </dgm:pt>
    <dgm:pt modelId="{80E934EA-8D81-4EBE-9B8C-FB76F6E0B89E}" type="pres">
      <dgm:prSet presAssocID="{4C072117-46FB-4E04-8743-5E74E30DF15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C5F8A60-AADC-4B04-9F28-C50BAAA67666}" type="pres">
      <dgm:prSet presAssocID="{4C072117-46FB-4E04-8743-5E74E30DF15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9419BF-9687-450C-9CF4-E50F4026537F}" type="pres">
      <dgm:prSet presAssocID="{44480DCE-54D9-4B39-B1E9-3093E524A42A}" presName="space" presStyleCnt="0"/>
      <dgm:spPr/>
    </dgm:pt>
    <dgm:pt modelId="{7AD9A556-B771-4DD5-9BF8-DFA025BFE498}" type="pres">
      <dgm:prSet presAssocID="{A0615AD5-78FC-4239-AB82-7535D5030F71}" presName="composite" presStyleCnt="0"/>
      <dgm:spPr/>
    </dgm:pt>
    <dgm:pt modelId="{19BBF006-1F03-432B-8D93-9B6FBE3CCDED}" type="pres">
      <dgm:prSet presAssocID="{A0615AD5-78FC-4239-AB82-7535D5030F7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23C0B01-9B4D-40C1-A4CA-8D4F7C1EB52E}" type="pres">
      <dgm:prSet presAssocID="{A0615AD5-78FC-4239-AB82-7535D5030F7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0CF0FC-CF15-4AE2-AF91-D4CB14F9A7CD}" srcId="{BFD904D6-15B6-49BC-953B-BB3175EB3768}" destId="{4C072117-46FB-4E04-8743-5E74E30DF15F}" srcOrd="1" destOrd="0" parTransId="{AB4AC66C-029F-4466-B048-B48F61A81C8A}" sibTransId="{44480DCE-54D9-4B39-B1E9-3093E524A42A}"/>
    <dgm:cxn modelId="{F6170EA1-F9C4-4446-9DD5-EC10F1129D37}" srcId="{BFD904D6-15B6-49BC-953B-BB3175EB3768}" destId="{A0615AD5-78FC-4239-AB82-7535D5030F71}" srcOrd="2" destOrd="0" parTransId="{73322130-DD57-4C4C-835A-63A75539B155}" sibTransId="{241BA105-4185-48DC-9DC8-500BE7D2C1B0}"/>
    <dgm:cxn modelId="{9F956F4B-522E-4363-89BD-01F91DDE727C}" srcId="{4C072117-46FB-4E04-8743-5E74E30DF15F}" destId="{A880E6D7-56C3-4B48-834A-0ADD5755620B}" srcOrd="0" destOrd="0" parTransId="{9A89267F-529A-4ECE-89FB-F2E5DA6B8D9D}" sibTransId="{18FA647D-AF34-480D-980D-F65B816C2615}"/>
    <dgm:cxn modelId="{B69084D4-9124-457E-AE99-D15BA0EDA9B4}" type="presOf" srcId="{7F2FE309-8899-4B94-91EC-3F7B9DB947BA}" destId="{A23C0B01-9B4D-40C1-A4CA-8D4F7C1EB52E}" srcOrd="0" destOrd="0" presId="urn:microsoft.com/office/officeart/2005/8/layout/hList1"/>
    <dgm:cxn modelId="{06D9A7BE-2ABE-420D-B3F8-C8B0C49578F8}" type="presOf" srcId="{A880E6D7-56C3-4B48-834A-0ADD5755620B}" destId="{2C5F8A60-AADC-4B04-9F28-C50BAAA67666}" srcOrd="0" destOrd="0" presId="urn:microsoft.com/office/officeart/2005/8/layout/hList1"/>
    <dgm:cxn modelId="{34980F62-08B5-4FBC-9327-1D40DCF5DC43}" type="presOf" srcId="{A0615AD5-78FC-4239-AB82-7535D5030F71}" destId="{19BBF006-1F03-432B-8D93-9B6FBE3CCDED}" srcOrd="0" destOrd="0" presId="urn:microsoft.com/office/officeart/2005/8/layout/hList1"/>
    <dgm:cxn modelId="{010A45F9-2D3D-47B1-BBD1-B2DF60A8C81D}" srcId="{D993AAD5-2067-465C-8350-97304CCE014E}" destId="{CE9383E1-8591-4D03-89BD-A4246CCEEABA}" srcOrd="0" destOrd="0" parTransId="{762622E1-96DC-4E85-B8A6-304D782F3A25}" sibTransId="{5B09B34B-3B45-4083-909C-555862B3E1A6}"/>
    <dgm:cxn modelId="{8E2B501F-3866-4EDF-9EA4-EEB0FAD08CA6}" srcId="{A0615AD5-78FC-4239-AB82-7535D5030F71}" destId="{7F2FE309-8899-4B94-91EC-3F7B9DB947BA}" srcOrd="0" destOrd="0" parTransId="{0C9FBB76-2876-4CDC-B5C4-C942DDCED8F0}" sibTransId="{88CA9B26-76D4-41CA-91F3-9837145EB7E9}"/>
    <dgm:cxn modelId="{F8F63C69-60D7-45C0-86F7-CDF1BF097B90}" type="presOf" srcId="{4C072117-46FB-4E04-8743-5E74E30DF15F}" destId="{80E934EA-8D81-4EBE-9B8C-FB76F6E0B89E}" srcOrd="0" destOrd="0" presId="urn:microsoft.com/office/officeart/2005/8/layout/hList1"/>
    <dgm:cxn modelId="{716652D1-D210-45E0-953B-A57CADA8F67D}" type="presOf" srcId="{CE9383E1-8591-4D03-89BD-A4246CCEEABA}" destId="{7D98169C-19AA-4757-A3ED-109B201549FD}" srcOrd="0" destOrd="0" presId="urn:microsoft.com/office/officeart/2005/8/layout/hList1"/>
    <dgm:cxn modelId="{21126302-133B-4C9B-B105-87CB7859707D}" srcId="{BFD904D6-15B6-49BC-953B-BB3175EB3768}" destId="{D993AAD5-2067-465C-8350-97304CCE014E}" srcOrd="0" destOrd="0" parTransId="{2D137010-D442-4C67-8228-64FE5B753D0C}" sibTransId="{60428D23-29AF-4AB9-B4B2-0E96BCB8691D}"/>
    <dgm:cxn modelId="{A6E062EA-F859-446F-884F-A4FDFBD001DD}" type="presOf" srcId="{BFD904D6-15B6-49BC-953B-BB3175EB3768}" destId="{F924C161-33B3-4BDD-BC2F-724A32462EE8}" srcOrd="0" destOrd="0" presId="urn:microsoft.com/office/officeart/2005/8/layout/hList1"/>
    <dgm:cxn modelId="{A23961F3-A671-4716-80C5-20A898BBDA47}" type="presOf" srcId="{D993AAD5-2067-465C-8350-97304CCE014E}" destId="{0C038FDA-809C-455F-AF82-9B4DCBFD6EB7}" srcOrd="0" destOrd="0" presId="urn:microsoft.com/office/officeart/2005/8/layout/hList1"/>
    <dgm:cxn modelId="{2295A0DB-35E6-49C7-8564-7C7FEF540D61}" type="presParOf" srcId="{F924C161-33B3-4BDD-BC2F-724A32462EE8}" destId="{E4F405AF-B3EC-48F6-86B4-0F4F607C46EE}" srcOrd="0" destOrd="0" presId="urn:microsoft.com/office/officeart/2005/8/layout/hList1"/>
    <dgm:cxn modelId="{DB2CDE5E-AD5A-48E4-A4B0-88D0CF0C8B71}" type="presParOf" srcId="{E4F405AF-B3EC-48F6-86B4-0F4F607C46EE}" destId="{0C038FDA-809C-455F-AF82-9B4DCBFD6EB7}" srcOrd="0" destOrd="0" presId="urn:microsoft.com/office/officeart/2005/8/layout/hList1"/>
    <dgm:cxn modelId="{BC89BE36-B35E-47C3-A191-04AB75CD677C}" type="presParOf" srcId="{E4F405AF-B3EC-48F6-86B4-0F4F607C46EE}" destId="{7D98169C-19AA-4757-A3ED-109B201549FD}" srcOrd="1" destOrd="0" presId="urn:microsoft.com/office/officeart/2005/8/layout/hList1"/>
    <dgm:cxn modelId="{F1A3805A-A6B2-4FEF-AD54-4770E872803D}" type="presParOf" srcId="{F924C161-33B3-4BDD-BC2F-724A32462EE8}" destId="{5B66D80D-A760-4863-B647-BA056AD689EA}" srcOrd="1" destOrd="0" presId="urn:microsoft.com/office/officeart/2005/8/layout/hList1"/>
    <dgm:cxn modelId="{BD6C39FA-FA32-43F2-BC73-ABE297F7604A}" type="presParOf" srcId="{F924C161-33B3-4BDD-BC2F-724A32462EE8}" destId="{F8E585FC-1AA1-48E5-B4EC-D2716DC6971E}" srcOrd="2" destOrd="0" presId="urn:microsoft.com/office/officeart/2005/8/layout/hList1"/>
    <dgm:cxn modelId="{52E2C843-0B3D-40AF-86AB-7B9CF79677FD}" type="presParOf" srcId="{F8E585FC-1AA1-48E5-B4EC-D2716DC6971E}" destId="{80E934EA-8D81-4EBE-9B8C-FB76F6E0B89E}" srcOrd="0" destOrd="0" presId="urn:microsoft.com/office/officeart/2005/8/layout/hList1"/>
    <dgm:cxn modelId="{52BFFCB5-2A2A-46D5-A6C2-C5FDFD22BC39}" type="presParOf" srcId="{F8E585FC-1AA1-48E5-B4EC-D2716DC6971E}" destId="{2C5F8A60-AADC-4B04-9F28-C50BAAA67666}" srcOrd="1" destOrd="0" presId="urn:microsoft.com/office/officeart/2005/8/layout/hList1"/>
    <dgm:cxn modelId="{ADD56FAF-B18C-4A64-A231-3C8985969F45}" type="presParOf" srcId="{F924C161-33B3-4BDD-BC2F-724A32462EE8}" destId="{CD9419BF-9687-450C-9CF4-E50F4026537F}" srcOrd="3" destOrd="0" presId="urn:microsoft.com/office/officeart/2005/8/layout/hList1"/>
    <dgm:cxn modelId="{46D1B776-00D5-4550-94A7-0688687534A4}" type="presParOf" srcId="{F924C161-33B3-4BDD-BC2F-724A32462EE8}" destId="{7AD9A556-B771-4DD5-9BF8-DFA025BFE498}" srcOrd="4" destOrd="0" presId="urn:microsoft.com/office/officeart/2005/8/layout/hList1"/>
    <dgm:cxn modelId="{BA6AC78D-376E-4ECB-8E7B-20260BFCA29B}" type="presParOf" srcId="{7AD9A556-B771-4DD5-9BF8-DFA025BFE498}" destId="{19BBF006-1F03-432B-8D93-9B6FBE3CCDED}" srcOrd="0" destOrd="0" presId="urn:microsoft.com/office/officeart/2005/8/layout/hList1"/>
    <dgm:cxn modelId="{C83003A9-6160-4386-9930-B0C3B5D84D5A}" type="presParOf" srcId="{7AD9A556-B771-4DD5-9BF8-DFA025BFE498}" destId="{A23C0B01-9B4D-40C1-A4CA-8D4F7C1EB52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151B1E-E85F-4020-ACC7-B1C0E1985995}" type="doc">
      <dgm:prSet loTypeId="urn:microsoft.com/office/officeart/2005/8/layout/process4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BA4CE8-3275-4C96-8383-CB15CC5F966A}">
      <dgm:prSet phldrT="[Текст]"/>
      <dgm:spPr>
        <a:solidFill>
          <a:srgbClr val="7030A0"/>
        </a:solidFill>
      </dgm:spPr>
      <dgm:t>
        <a:bodyPr/>
        <a:lstStyle/>
        <a:p>
          <a:r>
            <a:rPr lang="ru-RU" b="1" dirty="0" smtClean="0"/>
            <a:t>Учебный блок</a:t>
          </a:r>
          <a:endParaRPr lang="ru-RU" b="1" dirty="0"/>
        </a:p>
      </dgm:t>
    </dgm:pt>
    <dgm:pt modelId="{D24E59FA-093E-466B-A380-35388931CDF2}" type="parTrans" cxnId="{3001C6B7-6C4A-4020-8B69-E0AFFE8AEDB8}">
      <dgm:prSet/>
      <dgm:spPr/>
      <dgm:t>
        <a:bodyPr/>
        <a:lstStyle/>
        <a:p>
          <a:endParaRPr lang="ru-RU"/>
        </a:p>
      </dgm:t>
    </dgm:pt>
    <dgm:pt modelId="{9CE74B3D-9E9A-4D1A-9E83-7032E4B88907}" type="sibTrans" cxnId="{3001C6B7-6C4A-4020-8B69-E0AFFE8AEDB8}">
      <dgm:prSet/>
      <dgm:spPr/>
      <dgm:t>
        <a:bodyPr/>
        <a:lstStyle/>
        <a:p>
          <a:endParaRPr lang="ru-RU"/>
        </a:p>
      </dgm:t>
    </dgm:pt>
    <dgm:pt modelId="{269D2FBE-46E9-45B9-97DA-6545B6C98DF4}">
      <dgm:prSet phldrT="[Текст]" custT="1"/>
      <dgm:spPr/>
      <dgm:t>
        <a:bodyPr/>
        <a:lstStyle/>
        <a:p>
          <a:r>
            <a:rPr lang="ru-RU" sz="1600" b="1" dirty="0" smtClean="0"/>
            <a:t>Основная форма - занятие (в соответствии с расписанием занятий, на которых решались образовательные задачи, сформулированные в комплексных программах по разделам - методикам)</a:t>
          </a:r>
          <a:endParaRPr lang="ru-RU" sz="1600" b="1" dirty="0"/>
        </a:p>
      </dgm:t>
    </dgm:pt>
    <dgm:pt modelId="{E497015B-8810-485C-A911-3DAFDB50EFF5}" type="parTrans" cxnId="{7DE2D09D-E507-47DA-A277-79E54951E16B}">
      <dgm:prSet/>
      <dgm:spPr/>
      <dgm:t>
        <a:bodyPr/>
        <a:lstStyle/>
        <a:p>
          <a:endParaRPr lang="ru-RU"/>
        </a:p>
      </dgm:t>
    </dgm:pt>
    <dgm:pt modelId="{4027A66C-7953-4EA7-9027-8C420143E03B}" type="sibTrans" cxnId="{7DE2D09D-E507-47DA-A277-79E54951E16B}">
      <dgm:prSet/>
      <dgm:spPr/>
      <dgm:t>
        <a:bodyPr/>
        <a:lstStyle/>
        <a:p>
          <a:endParaRPr lang="ru-RU"/>
        </a:p>
      </dgm:t>
    </dgm:pt>
    <dgm:pt modelId="{32342E99-141B-43F4-881F-EA2F6B4D0C24}">
      <dgm:prSet phldrT="[Текст]"/>
      <dgm:spPr>
        <a:solidFill>
          <a:srgbClr val="0070C0"/>
        </a:solidFill>
      </dgm:spPr>
      <dgm:t>
        <a:bodyPr/>
        <a:lstStyle/>
        <a:p>
          <a:r>
            <a:rPr lang="ru-RU" b="1" dirty="0" smtClean="0"/>
            <a:t>Совместная деятельность взрослых и детей</a:t>
          </a:r>
          <a:endParaRPr lang="ru-RU" b="1" dirty="0"/>
        </a:p>
      </dgm:t>
    </dgm:pt>
    <dgm:pt modelId="{A69DE468-816C-4C8B-B300-45BFB02FA6FD}" type="parTrans" cxnId="{9250587C-5634-4AD5-AEA0-5CE90C4D758D}">
      <dgm:prSet/>
      <dgm:spPr/>
      <dgm:t>
        <a:bodyPr/>
        <a:lstStyle/>
        <a:p>
          <a:endParaRPr lang="ru-RU"/>
        </a:p>
      </dgm:t>
    </dgm:pt>
    <dgm:pt modelId="{6210CE1A-CA05-4237-BE5C-379AAAFA1C25}" type="sibTrans" cxnId="{9250587C-5634-4AD5-AEA0-5CE90C4D758D}">
      <dgm:prSet/>
      <dgm:spPr/>
      <dgm:t>
        <a:bodyPr/>
        <a:lstStyle/>
        <a:p>
          <a:endParaRPr lang="ru-RU"/>
        </a:p>
      </dgm:t>
    </dgm:pt>
    <dgm:pt modelId="{6E1DAD94-5D93-4A5F-BEB5-BA7511D3B71A}">
      <dgm:prSet phldrT="[Текст]" custT="1"/>
      <dgm:spPr/>
      <dgm:t>
        <a:bodyPr/>
        <a:lstStyle/>
        <a:p>
          <a:r>
            <a:rPr lang="ru-RU" sz="1600" b="1" dirty="0" smtClean="0"/>
            <a:t>Режимные моменты, в которых осуществляется решение образовательного процесса (утренний прием, прогулка, подготовка ко сну, питание и др.)</a:t>
          </a:r>
          <a:endParaRPr lang="ru-RU" sz="1600" b="1" dirty="0"/>
        </a:p>
      </dgm:t>
    </dgm:pt>
    <dgm:pt modelId="{DCE4F94F-7244-4084-9448-2F21F53F0CF3}" type="parTrans" cxnId="{A91D7AC9-4121-4FE8-AB50-DEA3D432F9FE}">
      <dgm:prSet/>
      <dgm:spPr/>
      <dgm:t>
        <a:bodyPr/>
        <a:lstStyle/>
        <a:p>
          <a:endParaRPr lang="ru-RU"/>
        </a:p>
      </dgm:t>
    </dgm:pt>
    <dgm:pt modelId="{66713068-D31F-42E5-972A-5D036D050189}" type="sibTrans" cxnId="{A91D7AC9-4121-4FE8-AB50-DEA3D432F9FE}">
      <dgm:prSet/>
      <dgm:spPr/>
      <dgm:t>
        <a:bodyPr/>
        <a:lstStyle/>
        <a:p>
          <a:endParaRPr lang="ru-RU"/>
        </a:p>
      </dgm:t>
    </dgm:pt>
    <dgm:pt modelId="{A8583AD0-2037-419E-854C-1B72B69B52E6}">
      <dgm:prSet phldrT="[Текст]"/>
      <dgm:spPr>
        <a:solidFill>
          <a:srgbClr val="00B050"/>
        </a:solidFill>
      </dgm:spPr>
      <dgm:t>
        <a:bodyPr/>
        <a:lstStyle/>
        <a:p>
          <a:r>
            <a:rPr lang="ru-RU" b="1" dirty="0" smtClean="0"/>
            <a:t>Самостоятельная деятельность детей</a:t>
          </a:r>
          <a:endParaRPr lang="ru-RU" b="1" dirty="0"/>
        </a:p>
      </dgm:t>
    </dgm:pt>
    <dgm:pt modelId="{23383975-DC9A-47FD-BD83-141781CB7B86}" type="parTrans" cxnId="{D11CA84E-AACD-490B-AC6A-39D7E61B6A59}">
      <dgm:prSet/>
      <dgm:spPr/>
      <dgm:t>
        <a:bodyPr/>
        <a:lstStyle/>
        <a:p>
          <a:endParaRPr lang="ru-RU"/>
        </a:p>
      </dgm:t>
    </dgm:pt>
    <dgm:pt modelId="{A65E7880-A00E-40DF-BEC8-4824C023B678}" type="sibTrans" cxnId="{D11CA84E-AACD-490B-AC6A-39D7E61B6A59}">
      <dgm:prSet/>
      <dgm:spPr/>
      <dgm:t>
        <a:bodyPr/>
        <a:lstStyle/>
        <a:p>
          <a:endParaRPr lang="ru-RU"/>
        </a:p>
      </dgm:t>
    </dgm:pt>
    <dgm:pt modelId="{9C6EA5F0-B31E-4D1C-9852-A43BEBD6354B}">
      <dgm:prSet phldrT="[Текст]"/>
      <dgm:spPr/>
      <dgm:t>
        <a:bodyPr/>
        <a:lstStyle/>
        <a:p>
          <a:r>
            <a:rPr lang="ru-RU" b="1" dirty="0" smtClean="0"/>
            <a:t>Предметно-развивающая и игровая среда (создает воспитатель)</a:t>
          </a:r>
          <a:endParaRPr lang="ru-RU" b="1" dirty="0"/>
        </a:p>
      </dgm:t>
    </dgm:pt>
    <dgm:pt modelId="{8ADBAC74-6076-41A9-8D1C-1B0B6C51F670}" type="parTrans" cxnId="{28DD0ED9-DD43-4809-B11F-F8AE410BAF29}">
      <dgm:prSet/>
      <dgm:spPr/>
      <dgm:t>
        <a:bodyPr/>
        <a:lstStyle/>
        <a:p>
          <a:endParaRPr lang="ru-RU"/>
        </a:p>
      </dgm:t>
    </dgm:pt>
    <dgm:pt modelId="{93493789-4A9E-4BAB-86B4-EA832CCA616D}" type="sibTrans" cxnId="{28DD0ED9-DD43-4809-B11F-F8AE410BAF29}">
      <dgm:prSet/>
      <dgm:spPr/>
      <dgm:t>
        <a:bodyPr/>
        <a:lstStyle/>
        <a:p>
          <a:endParaRPr lang="ru-RU"/>
        </a:p>
      </dgm:t>
    </dgm:pt>
    <dgm:pt modelId="{00FED391-616B-416B-9D66-F0D29FC6A691}" type="pres">
      <dgm:prSet presAssocID="{C2151B1E-E85F-4020-ACC7-B1C0E1985995}" presName="Name0" presStyleCnt="0">
        <dgm:presLayoutVars>
          <dgm:dir/>
          <dgm:animLvl val="lvl"/>
          <dgm:resizeHandles val="exact"/>
        </dgm:presLayoutVars>
      </dgm:prSet>
      <dgm:spPr/>
    </dgm:pt>
    <dgm:pt modelId="{9595C209-3085-4C41-A431-AB23F391CC49}" type="pres">
      <dgm:prSet presAssocID="{A8583AD0-2037-419E-854C-1B72B69B52E6}" presName="boxAndChildren" presStyleCnt="0"/>
      <dgm:spPr/>
    </dgm:pt>
    <dgm:pt modelId="{8EF0FEDF-51A5-4019-A79D-A43DEE23E452}" type="pres">
      <dgm:prSet presAssocID="{A8583AD0-2037-419E-854C-1B72B69B52E6}" presName="parentTextBox" presStyleLbl="node1" presStyleIdx="0" presStyleCnt="3"/>
      <dgm:spPr/>
    </dgm:pt>
    <dgm:pt modelId="{13FA44D2-25DF-4F13-B0E5-B3015BA1F689}" type="pres">
      <dgm:prSet presAssocID="{A8583AD0-2037-419E-854C-1B72B69B52E6}" presName="entireBox" presStyleLbl="node1" presStyleIdx="0" presStyleCnt="3"/>
      <dgm:spPr/>
    </dgm:pt>
    <dgm:pt modelId="{66C2178D-4C5A-41EC-9862-1A3C68C0ABAF}" type="pres">
      <dgm:prSet presAssocID="{A8583AD0-2037-419E-854C-1B72B69B52E6}" presName="descendantBox" presStyleCnt="0"/>
      <dgm:spPr/>
    </dgm:pt>
    <dgm:pt modelId="{FD1E9CBB-D159-4F0A-AA1C-10639BEF401E}" type="pres">
      <dgm:prSet presAssocID="{9C6EA5F0-B31E-4D1C-9852-A43BEBD6354B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7D72EE-601F-4699-84EE-D2E05D67C55F}" type="pres">
      <dgm:prSet presAssocID="{6210CE1A-CA05-4237-BE5C-379AAAFA1C25}" presName="sp" presStyleCnt="0"/>
      <dgm:spPr/>
    </dgm:pt>
    <dgm:pt modelId="{5096A103-2C6D-4F31-BB59-36F17A94DDFE}" type="pres">
      <dgm:prSet presAssocID="{32342E99-141B-43F4-881F-EA2F6B4D0C24}" presName="arrowAndChildren" presStyleCnt="0"/>
      <dgm:spPr/>
    </dgm:pt>
    <dgm:pt modelId="{75F7F214-31B2-4C9F-8603-74B2BAE8655B}" type="pres">
      <dgm:prSet presAssocID="{32342E99-141B-43F4-881F-EA2F6B4D0C24}" presName="parentTextArrow" presStyleLbl="node1" presStyleIdx="0" presStyleCnt="3"/>
      <dgm:spPr/>
    </dgm:pt>
    <dgm:pt modelId="{9AE24100-0568-4464-8E32-6F64690545B1}" type="pres">
      <dgm:prSet presAssocID="{32342E99-141B-43F4-881F-EA2F6B4D0C24}" presName="arrow" presStyleLbl="node1" presStyleIdx="1" presStyleCnt="3"/>
      <dgm:spPr/>
    </dgm:pt>
    <dgm:pt modelId="{78443D86-8F54-41A1-9993-98FB27E915AE}" type="pres">
      <dgm:prSet presAssocID="{32342E99-141B-43F4-881F-EA2F6B4D0C24}" presName="descendantArrow" presStyleCnt="0"/>
      <dgm:spPr/>
    </dgm:pt>
    <dgm:pt modelId="{DED3B7DC-8B2E-48A2-A177-5F002F134A34}" type="pres">
      <dgm:prSet presAssocID="{6E1DAD94-5D93-4A5F-BEB5-BA7511D3B71A}" presName="childTextArrow" presStyleLbl="fgAccFollowNode1" presStyleIdx="1" presStyleCnt="3" custScaleY="116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4E462-78D0-414C-B6A4-CEECD0AE5809}" type="pres">
      <dgm:prSet presAssocID="{9CE74B3D-9E9A-4D1A-9E83-7032E4B88907}" presName="sp" presStyleCnt="0"/>
      <dgm:spPr/>
    </dgm:pt>
    <dgm:pt modelId="{5E2255AB-3DA2-4E5C-982A-07A347410889}" type="pres">
      <dgm:prSet presAssocID="{A6BA4CE8-3275-4C96-8383-CB15CC5F966A}" presName="arrowAndChildren" presStyleCnt="0"/>
      <dgm:spPr/>
    </dgm:pt>
    <dgm:pt modelId="{2296332E-269B-4BB4-8299-3DE4BA52BE59}" type="pres">
      <dgm:prSet presAssocID="{A6BA4CE8-3275-4C96-8383-CB15CC5F966A}" presName="parentTextArrow" presStyleLbl="node1" presStyleIdx="1" presStyleCnt="3"/>
      <dgm:spPr/>
    </dgm:pt>
    <dgm:pt modelId="{4E1EAF89-29A0-4370-B2D1-D0E287DDE346}" type="pres">
      <dgm:prSet presAssocID="{A6BA4CE8-3275-4C96-8383-CB15CC5F966A}" presName="arrow" presStyleLbl="node1" presStyleIdx="2" presStyleCnt="3"/>
      <dgm:spPr/>
    </dgm:pt>
    <dgm:pt modelId="{EF6EE7ED-E658-4832-898E-4FBB3515F244}" type="pres">
      <dgm:prSet presAssocID="{A6BA4CE8-3275-4C96-8383-CB15CC5F966A}" presName="descendantArrow" presStyleCnt="0"/>
      <dgm:spPr/>
    </dgm:pt>
    <dgm:pt modelId="{54535521-F06E-43DF-9EB2-728E4EC949D2}" type="pres">
      <dgm:prSet presAssocID="{269D2FBE-46E9-45B9-97DA-6545B6C98DF4}" presName="childTextArrow" presStyleLbl="fgAccFollowNode1" presStyleIdx="2" presStyleCnt="3" custScaleY="157278">
        <dgm:presLayoutVars>
          <dgm:bulletEnabled val="1"/>
        </dgm:presLayoutVars>
      </dgm:prSet>
      <dgm:spPr/>
    </dgm:pt>
  </dgm:ptLst>
  <dgm:cxnLst>
    <dgm:cxn modelId="{A91D7AC9-4121-4FE8-AB50-DEA3D432F9FE}" srcId="{32342E99-141B-43F4-881F-EA2F6B4D0C24}" destId="{6E1DAD94-5D93-4A5F-BEB5-BA7511D3B71A}" srcOrd="0" destOrd="0" parTransId="{DCE4F94F-7244-4084-9448-2F21F53F0CF3}" sibTransId="{66713068-D31F-42E5-972A-5D036D050189}"/>
    <dgm:cxn modelId="{CF745D78-3816-41D1-A9F0-B81107DB72B6}" type="presOf" srcId="{A8583AD0-2037-419E-854C-1B72B69B52E6}" destId="{13FA44D2-25DF-4F13-B0E5-B3015BA1F689}" srcOrd="1" destOrd="0" presId="urn:microsoft.com/office/officeart/2005/8/layout/process4"/>
    <dgm:cxn modelId="{BE6AA5B5-0A9B-4434-BF0C-A3D6A52643A3}" type="presOf" srcId="{A6BA4CE8-3275-4C96-8383-CB15CC5F966A}" destId="{4E1EAF89-29A0-4370-B2D1-D0E287DDE346}" srcOrd="1" destOrd="0" presId="urn:microsoft.com/office/officeart/2005/8/layout/process4"/>
    <dgm:cxn modelId="{0D10E826-723F-4DA1-807C-ED456F5E4C76}" type="presOf" srcId="{A6BA4CE8-3275-4C96-8383-CB15CC5F966A}" destId="{2296332E-269B-4BB4-8299-3DE4BA52BE59}" srcOrd="0" destOrd="0" presId="urn:microsoft.com/office/officeart/2005/8/layout/process4"/>
    <dgm:cxn modelId="{F551723F-0E0C-41A7-8B19-BBCD2BEC9619}" type="presOf" srcId="{C2151B1E-E85F-4020-ACC7-B1C0E1985995}" destId="{00FED391-616B-416B-9D66-F0D29FC6A691}" srcOrd="0" destOrd="0" presId="urn:microsoft.com/office/officeart/2005/8/layout/process4"/>
    <dgm:cxn modelId="{0F190437-50B9-4099-8C4A-F802ACA0E6BF}" type="presOf" srcId="{32342E99-141B-43F4-881F-EA2F6B4D0C24}" destId="{9AE24100-0568-4464-8E32-6F64690545B1}" srcOrd="1" destOrd="0" presId="urn:microsoft.com/office/officeart/2005/8/layout/process4"/>
    <dgm:cxn modelId="{28DD0ED9-DD43-4809-B11F-F8AE410BAF29}" srcId="{A8583AD0-2037-419E-854C-1B72B69B52E6}" destId="{9C6EA5F0-B31E-4D1C-9852-A43BEBD6354B}" srcOrd="0" destOrd="0" parTransId="{8ADBAC74-6076-41A9-8D1C-1B0B6C51F670}" sibTransId="{93493789-4A9E-4BAB-86B4-EA832CCA616D}"/>
    <dgm:cxn modelId="{7F3DD8F2-5A9A-495F-A0B8-4F9C1DF550D4}" type="presOf" srcId="{32342E99-141B-43F4-881F-EA2F6B4D0C24}" destId="{75F7F214-31B2-4C9F-8603-74B2BAE8655B}" srcOrd="0" destOrd="0" presId="urn:microsoft.com/office/officeart/2005/8/layout/process4"/>
    <dgm:cxn modelId="{1B3E31E8-204E-479E-A811-9F88E39438F5}" type="presOf" srcId="{A8583AD0-2037-419E-854C-1B72B69B52E6}" destId="{8EF0FEDF-51A5-4019-A79D-A43DEE23E452}" srcOrd="0" destOrd="0" presId="urn:microsoft.com/office/officeart/2005/8/layout/process4"/>
    <dgm:cxn modelId="{9250587C-5634-4AD5-AEA0-5CE90C4D758D}" srcId="{C2151B1E-E85F-4020-ACC7-B1C0E1985995}" destId="{32342E99-141B-43F4-881F-EA2F6B4D0C24}" srcOrd="1" destOrd="0" parTransId="{A69DE468-816C-4C8B-B300-45BFB02FA6FD}" sibTransId="{6210CE1A-CA05-4237-BE5C-379AAAFA1C25}"/>
    <dgm:cxn modelId="{3001C6B7-6C4A-4020-8B69-E0AFFE8AEDB8}" srcId="{C2151B1E-E85F-4020-ACC7-B1C0E1985995}" destId="{A6BA4CE8-3275-4C96-8383-CB15CC5F966A}" srcOrd="0" destOrd="0" parTransId="{D24E59FA-093E-466B-A380-35388931CDF2}" sibTransId="{9CE74B3D-9E9A-4D1A-9E83-7032E4B88907}"/>
    <dgm:cxn modelId="{D11CA84E-AACD-490B-AC6A-39D7E61B6A59}" srcId="{C2151B1E-E85F-4020-ACC7-B1C0E1985995}" destId="{A8583AD0-2037-419E-854C-1B72B69B52E6}" srcOrd="2" destOrd="0" parTransId="{23383975-DC9A-47FD-BD83-141781CB7B86}" sibTransId="{A65E7880-A00E-40DF-BEC8-4824C023B678}"/>
    <dgm:cxn modelId="{28CCD2EB-324F-418B-999A-D4069F9BF3FC}" type="presOf" srcId="{269D2FBE-46E9-45B9-97DA-6545B6C98DF4}" destId="{54535521-F06E-43DF-9EB2-728E4EC949D2}" srcOrd="0" destOrd="0" presId="urn:microsoft.com/office/officeart/2005/8/layout/process4"/>
    <dgm:cxn modelId="{7DE2D09D-E507-47DA-A277-79E54951E16B}" srcId="{A6BA4CE8-3275-4C96-8383-CB15CC5F966A}" destId="{269D2FBE-46E9-45B9-97DA-6545B6C98DF4}" srcOrd="0" destOrd="0" parTransId="{E497015B-8810-485C-A911-3DAFDB50EFF5}" sibTransId="{4027A66C-7953-4EA7-9027-8C420143E03B}"/>
    <dgm:cxn modelId="{B60A1596-6CD2-47F6-BEBE-1F691FA92996}" type="presOf" srcId="{6E1DAD94-5D93-4A5F-BEB5-BA7511D3B71A}" destId="{DED3B7DC-8B2E-48A2-A177-5F002F134A34}" srcOrd="0" destOrd="0" presId="urn:microsoft.com/office/officeart/2005/8/layout/process4"/>
    <dgm:cxn modelId="{726CF309-A031-4C95-91E2-336F65138D30}" type="presOf" srcId="{9C6EA5F0-B31E-4D1C-9852-A43BEBD6354B}" destId="{FD1E9CBB-D159-4F0A-AA1C-10639BEF401E}" srcOrd="0" destOrd="0" presId="urn:microsoft.com/office/officeart/2005/8/layout/process4"/>
    <dgm:cxn modelId="{D416E539-D116-4A88-831A-E78084EE46F4}" type="presParOf" srcId="{00FED391-616B-416B-9D66-F0D29FC6A691}" destId="{9595C209-3085-4C41-A431-AB23F391CC49}" srcOrd="0" destOrd="0" presId="urn:microsoft.com/office/officeart/2005/8/layout/process4"/>
    <dgm:cxn modelId="{D8275593-4D4D-49F0-960B-FE57D21D45B8}" type="presParOf" srcId="{9595C209-3085-4C41-A431-AB23F391CC49}" destId="{8EF0FEDF-51A5-4019-A79D-A43DEE23E452}" srcOrd="0" destOrd="0" presId="urn:microsoft.com/office/officeart/2005/8/layout/process4"/>
    <dgm:cxn modelId="{144E9881-653D-46BB-8E9A-210B58DB28C5}" type="presParOf" srcId="{9595C209-3085-4C41-A431-AB23F391CC49}" destId="{13FA44D2-25DF-4F13-B0E5-B3015BA1F689}" srcOrd="1" destOrd="0" presId="urn:microsoft.com/office/officeart/2005/8/layout/process4"/>
    <dgm:cxn modelId="{0BF0C42B-3E12-49D7-8F14-BCCBABC82F9A}" type="presParOf" srcId="{9595C209-3085-4C41-A431-AB23F391CC49}" destId="{66C2178D-4C5A-41EC-9862-1A3C68C0ABAF}" srcOrd="2" destOrd="0" presId="urn:microsoft.com/office/officeart/2005/8/layout/process4"/>
    <dgm:cxn modelId="{BED6A8D8-64D3-45B3-8D10-C1F6699478F8}" type="presParOf" srcId="{66C2178D-4C5A-41EC-9862-1A3C68C0ABAF}" destId="{FD1E9CBB-D159-4F0A-AA1C-10639BEF401E}" srcOrd="0" destOrd="0" presId="urn:microsoft.com/office/officeart/2005/8/layout/process4"/>
    <dgm:cxn modelId="{D671C23C-BDC9-40E6-BE36-820A99F30B7F}" type="presParOf" srcId="{00FED391-616B-416B-9D66-F0D29FC6A691}" destId="{337D72EE-601F-4699-84EE-D2E05D67C55F}" srcOrd="1" destOrd="0" presId="urn:microsoft.com/office/officeart/2005/8/layout/process4"/>
    <dgm:cxn modelId="{EAA05B21-08DA-4215-9E22-3954CBC45603}" type="presParOf" srcId="{00FED391-616B-416B-9D66-F0D29FC6A691}" destId="{5096A103-2C6D-4F31-BB59-36F17A94DDFE}" srcOrd="2" destOrd="0" presId="urn:microsoft.com/office/officeart/2005/8/layout/process4"/>
    <dgm:cxn modelId="{D90CF705-98A5-4EBC-BC5F-9667C3CCD04B}" type="presParOf" srcId="{5096A103-2C6D-4F31-BB59-36F17A94DDFE}" destId="{75F7F214-31B2-4C9F-8603-74B2BAE8655B}" srcOrd="0" destOrd="0" presId="urn:microsoft.com/office/officeart/2005/8/layout/process4"/>
    <dgm:cxn modelId="{421384BA-60D7-4BD7-80AD-E778043B5EA4}" type="presParOf" srcId="{5096A103-2C6D-4F31-BB59-36F17A94DDFE}" destId="{9AE24100-0568-4464-8E32-6F64690545B1}" srcOrd="1" destOrd="0" presId="urn:microsoft.com/office/officeart/2005/8/layout/process4"/>
    <dgm:cxn modelId="{A235D6FF-C545-439E-9A48-B7B2991D7C56}" type="presParOf" srcId="{5096A103-2C6D-4F31-BB59-36F17A94DDFE}" destId="{78443D86-8F54-41A1-9993-98FB27E915AE}" srcOrd="2" destOrd="0" presId="urn:microsoft.com/office/officeart/2005/8/layout/process4"/>
    <dgm:cxn modelId="{C1ADE62A-64C6-49EB-8F1B-878D14D99DF7}" type="presParOf" srcId="{78443D86-8F54-41A1-9993-98FB27E915AE}" destId="{DED3B7DC-8B2E-48A2-A177-5F002F134A34}" srcOrd="0" destOrd="0" presId="urn:microsoft.com/office/officeart/2005/8/layout/process4"/>
    <dgm:cxn modelId="{D9623E02-DB61-4E18-B59A-E02E468FF207}" type="presParOf" srcId="{00FED391-616B-416B-9D66-F0D29FC6A691}" destId="{EB74E462-78D0-414C-B6A4-CEECD0AE5809}" srcOrd="3" destOrd="0" presId="urn:microsoft.com/office/officeart/2005/8/layout/process4"/>
    <dgm:cxn modelId="{A7BC24FF-D6AF-4F60-AC84-4EE1ACEFA8C7}" type="presParOf" srcId="{00FED391-616B-416B-9D66-F0D29FC6A691}" destId="{5E2255AB-3DA2-4E5C-982A-07A347410889}" srcOrd="4" destOrd="0" presId="urn:microsoft.com/office/officeart/2005/8/layout/process4"/>
    <dgm:cxn modelId="{3C47AF2E-FB64-4545-AAB0-067B71E9DF60}" type="presParOf" srcId="{5E2255AB-3DA2-4E5C-982A-07A347410889}" destId="{2296332E-269B-4BB4-8299-3DE4BA52BE59}" srcOrd="0" destOrd="0" presId="urn:microsoft.com/office/officeart/2005/8/layout/process4"/>
    <dgm:cxn modelId="{7126208F-58E2-4EC4-90F0-4A050AF4E9D2}" type="presParOf" srcId="{5E2255AB-3DA2-4E5C-982A-07A347410889}" destId="{4E1EAF89-29A0-4370-B2D1-D0E287DDE346}" srcOrd="1" destOrd="0" presId="urn:microsoft.com/office/officeart/2005/8/layout/process4"/>
    <dgm:cxn modelId="{A6CC20A2-CE38-418A-9837-7D1D13DDC9EF}" type="presParOf" srcId="{5E2255AB-3DA2-4E5C-982A-07A347410889}" destId="{EF6EE7ED-E658-4832-898E-4FBB3515F244}" srcOrd="2" destOrd="0" presId="urn:microsoft.com/office/officeart/2005/8/layout/process4"/>
    <dgm:cxn modelId="{8D8E4146-4F1C-4E3B-A120-8C61666B8260}" type="presParOf" srcId="{EF6EE7ED-E658-4832-898E-4FBB3515F244}" destId="{54535521-F06E-43DF-9EB2-728E4EC949D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0F504D-22EE-40A8-BE87-D05948DDC5BA}" type="doc">
      <dgm:prSet loTypeId="urn:microsoft.com/office/officeart/2005/8/layout/lProcess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7B2344-0A0E-46C3-A293-D50D10A1ADAB}">
      <dgm:prSet phldrT="[Текст]" custT="1"/>
      <dgm:spPr/>
      <dgm:t>
        <a:bodyPr/>
        <a:lstStyle/>
        <a:p>
          <a:r>
            <a:rPr lang="ru-RU" sz="2400" b="1" dirty="0" smtClean="0"/>
            <a:t>Деятельность воспитателя</a:t>
          </a:r>
          <a:endParaRPr lang="ru-RU" sz="2400" b="1" dirty="0"/>
        </a:p>
      </dgm:t>
    </dgm:pt>
    <dgm:pt modelId="{1C9928F2-828F-4C3C-AE62-9586D36DD898}" type="parTrans" cxnId="{276C4C86-A2C3-4B17-96DB-70250ED7FF1C}">
      <dgm:prSet/>
      <dgm:spPr/>
      <dgm:t>
        <a:bodyPr/>
        <a:lstStyle/>
        <a:p>
          <a:endParaRPr lang="ru-RU"/>
        </a:p>
      </dgm:t>
    </dgm:pt>
    <dgm:pt modelId="{0FE85916-C31A-4F67-A2DA-916A17F0FCBA}" type="sibTrans" cxnId="{276C4C86-A2C3-4B17-96DB-70250ED7FF1C}">
      <dgm:prSet/>
      <dgm:spPr/>
      <dgm:t>
        <a:bodyPr/>
        <a:lstStyle/>
        <a:p>
          <a:endParaRPr lang="ru-RU"/>
        </a:p>
      </dgm:t>
    </dgm:pt>
    <dgm:pt modelId="{D3DD84A8-AC03-494E-B5D0-6528767D060D}">
      <dgm:prSet phldrT="[Текст]"/>
      <dgm:spPr/>
      <dgm:t>
        <a:bodyPr/>
        <a:lstStyle/>
        <a:p>
          <a:r>
            <a:rPr lang="ru-RU" b="1" dirty="0" smtClean="0"/>
            <a:t>Организационный момент и мотивация деятельности</a:t>
          </a:r>
          <a:endParaRPr lang="ru-RU" b="1" dirty="0"/>
        </a:p>
      </dgm:t>
    </dgm:pt>
    <dgm:pt modelId="{AA751F06-8C66-4A8B-B22C-072C224D7837}" type="parTrans" cxnId="{55389ED3-3065-44B5-9D31-C4482DDE071B}">
      <dgm:prSet/>
      <dgm:spPr/>
      <dgm:t>
        <a:bodyPr/>
        <a:lstStyle/>
        <a:p>
          <a:endParaRPr lang="ru-RU"/>
        </a:p>
      </dgm:t>
    </dgm:pt>
    <dgm:pt modelId="{264D40CD-74D4-4978-B600-C294BAF16A25}" type="sibTrans" cxnId="{55389ED3-3065-44B5-9D31-C4482DDE071B}">
      <dgm:prSet/>
      <dgm:spPr/>
      <dgm:t>
        <a:bodyPr/>
        <a:lstStyle/>
        <a:p>
          <a:endParaRPr lang="ru-RU"/>
        </a:p>
      </dgm:t>
    </dgm:pt>
    <dgm:pt modelId="{2B934B8A-CADB-41A7-9E20-82236196C1EB}">
      <dgm:prSet phldrT="[Текст]" custT="1"/>
      <dgm:spPr/>
      <dgm:t>
        <a:bodyPr/>
        <a:lstStyle/>
        <a:p>
          <a:r>
            <a:rPr lang="ru-RU" sz="1600" b="1" dirty="0" smtClean="0"/>
            <a:t>Возникновение интереса</a:t>
          </a:r>
          <a:endParaRPr lang="ru-RU" sz="1600" b="1" dirty="0"/>
        </a:p>
      </dgm:t>
    </dgm:pt>
    <dgm:pt modelId="{30886EA3-5BE8-4951-868B-367A14F4F6A7}" type="parTrans" cxnId="{E921C77E-91CF-4BED-A3F0-F4E7949ADE71}">
      <dgm:prSet/>
      <dgm:spPr/>
      <dgm:t>
        <a:bodyPr/>
        <a:lstStyle/>
        <a:p>
          <a:endParaRPr lang="ru-RU"/>
        </a:p>
      </dgm:t>
    </dgm:pt>
    <dgm:pt modelId="{40BF584D-4F84-43D0-9F8D-1468464C39F6}" type="sibTrans" cxnId="{E921C77E-91CF-4BED-A3F0-F4E7949ADE71}">
      <dgm:prSet/>
      <dgm:spPr/>
      <dgm:t>
        <a:bodyPr/>
        <a:lstStyle/>
        <a:p>
          <a:endParaRPr lang="ru-RU"/>
        </a:p>
      </dgm:t>
    </dgm:pt>
    <dgm:pt modelId="{6B4266F9-A068-49C6-8A5E-81E8E2F310E2}">
      <dgm:prSet phldrT="[Текст]"/>
      <dgm:spPr/>
      <dgm:t>
        <a:bodyPr/>
        <a:lstStyle/>
        <a:p>
          <a:r>
            <a:rPr lang="ru-RU" b="1" dirty="0" smtClean="0"/>
            <a:t>Восприятие информации, передаваемой педагогом</a:t>
          </a:r>
          <a:endParaRPr lang="ru-RU" b="1" dirty="0"/>
        </a:p>
      </dgm:t>
    </dgm:pt>
    <dgm:pt modelId="{A4BD2542-9F25-4403-BB51-3DFD5ECEFDFF}" type="parTrans" cxnId="{3E876D0B-35AD-4BBB-8CB0-DECCD6F2F458}">
      <dgm:prSet/>
      <dgm:spPr/>
      <dgm:t>
        <a:bodyPr/>
        <a:lstStyle/>
        <a:p>
          <a:endParaRPr lang="ru-RU"/>
        </a:p>
      </dgm:t>
    </dgm:pt>
    <dgm:pt modelId="{8D1ECD9C-7B21-4182-B793-8946F3F5108B}" type="sibTrans" cxnId="{3E876D0B-35AD-4BBB-8CB0-DECCD6F2F458}">
      <dgm:prSet/>
      <dgm:spPr/>
      <dgm:t>
        <a:bodyPr/>
        <a:lstStyle/>
        <a:p>
          <a:endParaRPr lang="ru-RU"/>
        </a:p>
      </dgm:t>
    </dgm:pt>
    <dgm:pt modelId="{D88CD6E9-C41A-49E6-9C2D-25744D681481}">
      <dgm:prSet phldrT="[Текст]"/>
      <dgm:spPr/>
      <dgm:t>
        <a:bodyPr/>
        <a:lstStyle/>
        <a:p>
          <a:r>
            <a:rPr lang="ru-RU" b="1" dirty="0" smtClean="0"/>
            <a:t>Осмысление полученной информации</a:t>
          </a:r>
          <a:endParaRPr lang="ru-RU" b="1" dirty="0"/>
        </a:p>
      </dgm:t>
    </dgm:pt>
    <dgm:pt modelId="{0ACB181A-C301-42D2-B50D-478213642E64}" type="parTrans" cxnId="{5BAFB322-8472-4EDB-808C-566AFA2CEB70}">
      <dgm:prSet/>
      <dgm:spPr/>
      <dgm:t>
        <a:bodyPr/>
        <a:lstStyle/>
        <a:p>
          <a:endParaRPr lang="ru-RU"/>
        </a:p>
      </dgm:t>
    </dgm:pt>
    <dgm:pt modelId="{8D67C9CA-C72B-4359-BCDD-F4867532B6DA}" type="sibTrans" cxnId="{5BAFB322-8472-4EDB-808C-566AFA2CEB70}">
      <dgm:prSet/>
      <dgm:spPr/>
      <dgm:t>
        <a:bodyPr/>
        <a:lstStyle/>
        <a:p>
          <a:endParaRPr lang="ru-RU"/>
        </a:p>
      </dgm:t>
    </dgm:pt>
    <dgm:pt modelId="{13C3C1CD-47C3-4B31-8EB7-D62967991999}">
      <dgm:prSet phldrT="[Текст]"/>
      <dgm:spPr/>
      <dgm:t>
        <a:bodyPr/>
        <a:lstStyle/>
        <a:p>
          <a:r>
            <a:rPr lang="ru-RU" dirty="0" smtClean="0"/>
            <a:t>Возникновение чувства удовлетворения</a:t>
          </a:r>
          <a:endParaRPr lang="ru-RU" dirty="0"/>
        </a:p>
      </dgm:t>
    </dgm:pt>
    <dgm:pt modelId="{67810C19-C506-49F1-9DBB-31D319661A29}" type="parTrans" cxnId="{1AA7E4B9-C442-44CE-858C-6EC35F92BC2C}">
      <dgm:prSet/>
      <dgm:spPr/>
      <dgm:t>
        <a:bodyPr/>
        <a:lstStyle/>
        <a:p>
          <a:endParaRPr lang="ru-RU"/>
        </a:p>
      </dgm:t>
    </dgm:pt>
    <dgm:pt modelId="{270198AC-B927-4FA4-930E-334A502C070D}" type="sibTrans" cxnId="{1AA7E4B9-C442-44CE-858C-6EC35F92BC2C}">
      <dgm:prSet/>
      <dgm:spPr/>
      <dgm:t>
        <a:bodyPr/>
        <a:lstStyle/>
        <a:p>
          <a:endParaRPr lang="ru-RU"/>
        </a:p>
      </dgm:t>
    </dgm:pt>
    <dgm:pt modelId="{4E956A83-7F26-4D9D-8005-CD54E60F14CC}">
      <dgm:prSet phldrT="[Текст]"/>
      <dgm:spPr/>
      <dgm:t>
        <a:bodyPr/>
        <a:lstStyle/>
        <a:p>
          <a:r>
            <a:rPr lang="ru-RU" b="1" dirty="0" smtClean="0"/>
            <a:t>Передача информации -изложение учебного (программного) материала</a:t>
          </a:r>
          <a:endParaRPr lang="ru-RU" dirty="0"/>
        </a:p>
      </dgm:t>
    </dgm:pt>
    <dgm:pt modelId="{01C3284A-5A11-4D4D-BF30-AF50BBA089CB}" type="parTrans" cxnId="{D45F9CD5-C355-4778-A8CD-9A326EBA3040}">
      <dgm:prSet/>
      <dgm:spPr/>
      <dgm:t>
        <a:bodyPr/>
        <a:lstStyle/>
        <a:p>
          <a:endParaRPr lang="ru-RU"/>
        </a:p>
      </dgm:t>
    </dgm:pt>
    <dgm:pt modelId="{75B7AD81-D339-46E1-B56D-C0AEC74EE373}" type="sibTrans" cxnId="{D45F9CD5-C355-4778-A8CD-9A326EBA3040}">
      <dgm:prSet/>
      <dgm:spPr/>
      <dgm:t>
        <a:bodyPr/>
        <a:lstStyle/>
        <a:p>
          <a:endParaRPr lang="ru-RU"/>
        </a:p>
      </dgm:t>
    </dgm:pt>
    <dgm:pt modelId="{C928AD6B-EDF3-426B-B0C4-397C402DD15A}">
      <dgm:prSet phldrT="[Текст]"/>
      <dgm:spPr/>
      <dgm:t>
        <a:bodyPr/>
        <a:lstStyle/>
        <a:p>
          <a:r>
            <a:rPr lang="ru-RU" b="1" dirty="0" smtClean="0"/>
            <a:t>Различные способы закрепления учебного материала</a:t>
          </a:r>
          <a:endParaRPr lang="ru-RU" b="1" dirty="0"/>
        </a:p>
      </dgm:t>
    </dgm:pt>
    <dgm:pt modelId="{736F0DE2-3DC3-4681-AD36-94A6F42CF2C6}" type="parTrans" cxnId="{182C95B8-C558-4BC3-A540-F5F2104004F5}">
      <dgm:prSet/>
      <dgm:spPr/>
      <dgm:t>
        <a:bodyPr/>
        <a:lstStyle/>
        <a:p>
          <a:endParaRPr lang="ru-RU"/>
        </a:p>
      </dgm:t>
    </dgm:pt>
    <dgm:pt modelId="{71BBBBE6-EC94-42DB-A9A8-7DA3270993A2}" type="sibTrans" cxnId="{182C95B8-C558-4BC3-A540-F5F2104004F5}">
      <dgm:prSet/>
      <dgm:spPr/>
      <dgm:t>
        <a:bodyPr/>
        <a:lstStyle/>
        <a:p>
          <a:endParaRPr lang="ru-RU"/>
        </a:p>
      </dgm:t>
    </dgm:pt>
    <dgm:pt modelId="{075C207C-AA48-4EAA-9E47-1B4B7493A1BB}">
      <dgm:prSet phldrT="[Текст]"/>
      <dgm:spPr/>
      <dgm:t>
        <a:bodyPr/>
        <a:lstStyle/>
        <a:p>
          <a:r>
            <a:rPr lang="ru-RU" b="1" dirty="0" smtClean="0"/>
            <a:t>Подведение итогов занятия, индивидуальная оценка</a:t>
          </a:r>
          <a:endParaRPr lang="ru-RU" b="1" dirty="0"/>
        </a:p>
      </dgm:t>
    </dgm:pt>
    <dgm:pt modelId="{0C10148E-6D15-44E9-8F51-5502B8191F45}" type="parTrans" cxnId="{4C405A4E-FD2B-4A81-A8A8-CF61E38D5AAE}">
      <dgm:prSet/>
      <dgm:spPr/>
      <dgm:t>
        <a:bodyPr/>
        <a:lstStyle/>
        <a:p>
          <a:endParaRPr lang="ru-RU"/>
        </a:p>
      </dgm:t>
    </dgm:pt>
    <dgm:pt modelId="{6526B8AC-DCDD-40B6-A7D3-33C31B8C1FE3}" type="sibTrans" cxnId="{4C405A4E-FD2B-4A81-A8A8-CF61E38D5AAE}">
      <dgm:prSet/>
      <dgm:spPr/>
      <dgm:t>
        <a:bodyPr/>
        <a:lstStyle/>
        <a:p>
          <a:endParaRPr lang="ru-RU"/>
        </a:p>
      </dgm:t>
    </dgm:pt>
    <dgm:pt modelId="{E41C6141-D8B4-482C-A24B-DC353920429D}">
      <dgm:prSet phldrT="[Текст]"/>
      <dgm:spPr/>
      <dgm:t>
        <a:bodyPr/>
        <a:lstStyle/>
        <a:p>
          <a:r>
            <a:rPr lang="ru-RU" b="1" dirty="0" smtClean="0"/>
            <a:t>Определение новых целей</a:t>
          </a:r>
          <a:endParaRPr lang="ru-RU" b="1" dirty="0"/>
        </a:p>
      </dgm:t>
    </dgm:pt>
    <dgm:pt modelId="{1492D6DB-71D2-47A0-91C3-303AFBE73232}" type="parTrans" cxnId="{90553377-5371-4746-B6E6-EFF927952B74}">
      <dgm:prSet/>
      <dgm:spPr/>
      <dgm:t>
        <a:bodyPr/>
        <a:lstStyle/>
        <a:p>
          <a:endParaRPr lang="ru-RU"/>
        </a:p>
      </dgm:t>
    </dgm:pt>
    <dgm:pt modelId="{652A9EB3-2AE6-4416-82AA-23BEF059F4D5}" type="sibTrans" cxnId="{90553377-5371-4746-B6E6-EFF927952B74}">
      <dgm:prSet/>
      <dgm:spPr/>
      <dgm:t>
        <a:bodyPr/>
        <a:lstStyle/>
        <a:p>
          <a:endParaRPr lang="ru-RU"/>
        </a:p>
      </dgm:t>
    </dgm:pt>
    <dgm:pt modelId="{6D551E5E-70AB-4FB0-92FC-13EAA93C258E}">
      <dgm:prSet phldrT="[Текст]"/>
      <dgm:spPr/>
      <dgm:t>
        <a:bodyPr/>
        <a:lstStyle/>
        <a:p>
          <a:r>
            <a:rPr lang="ru-RU" b="1" dirty="0" smtClean="0"/>
            <a:t>Возникновение интереса к предстоящей деятельности</a:t>
          </a:r>
          <a:endParaRPr lang="ru-RU" b="1" dirty="0"/>
        </a:p>
      </dgm:t>
    </dgm:pt>
    <dgm:pt modelId="{A7A58470-0626-4951-9950-362B666339AE}" type="parTrans" cxnId="{8527E171-987C-40C6-86EB-2BB5BB012613}">
      <dgm:prSet/>
      <dgm:spPr/>
      <dgm:t>
        <a:bodyPr/>
        <a:lstStyle/>
        <a:p>
          <a:endParaRPr lang="ru-RU"/>
        </a:p>
      </dgm:t>
    </dgm:pt>
    <dgm:pt modelId="{BC2955D5-0C8E-4D14-9325-F919A9319E6F}" type="sibTrans" cxnId="{8527E171-987C-40C6-86EB-2BB5BB012613}">
      <dgm:prSet/>
      <dgm:spPr/>
      <dgm:t>
        <a:bodyPr/>
        <a:lstStyle/>
        <a:p>
          <a:endParaRPr lang="ru-RU"/>
        </a:p>
      </dgm:t>
    </dgm:pt>
    <dgm:pt modelId="{15BD5AC8-E6CA-42C5-AB4C-8E2AB9CEB45B}">
      <dgm:prSet phldrT="[Текст]" custT="1"/>
      <dgm:spPr/>
      <dgm:t>
        <a:bodyPr/>
        <a:lstStyle/>
        <a:p>
          <a:r>
            <a:rPr lang="ru-RU" sz="2400" b="1" dirty="0" smtClean="0"/>
            <a:t>Деятельность ребенка</a:t>
          </a:r>
          <a:endParaRPr lang="ru-RU" sz="2400" b="1" dirty="0"/>
        </a:p>
      </dgm:t>
    </dgm:pt>
    <dgm:pt modelId="{F52BB611-547F-4A3F-931F-072179F5861B}" type="sibTrans" cxnId="{878D6CC0-5E3B-497F-8894-275FA7C1681C}">
      <dgm:prSet/>
      <dgm:spPr/>
      <dgm:t>
        <a:bodyPr/>
        <a:lstStyle/>
        <a:p>
          <a:endParaRPr lang="ru-RU"/>
        </a:p>
      </dgm:t>
    </dgm:pt>
    <dgm:pt modelId="{83F3A9E2-80AA-44FB-92C8-440ABB6D79C8}" type="parTrans" cxnId="{878D6CC0-5E3B-497F-8894-275FA7C1681C}">
      <dgm:prSet/>
      <dgm:spPr/>
      <dgm:t>
        <a:bodyPr/>
        <a:lstStyle/>
        <a:p>
          <a:endParaRPr lang="ru-RU"/>
        </a:p>
      </dgm:t>
    </dgm:pt>
    <dgm:pt modelId="{9FC6E955-6293-435B-AD99-F2D18637112C}" type="pres">
      <dgm:prSet presAssocID="{730F504D-22EE-40A8-BE87-D05948DDC5BA}" presName="theList" presStyleCnt="0">
        <dgm:presLayoutVars>
          <dgm:dir/>
          <dgm:animLvl val="lvl"/>
          <dgm:resizeHandles val="exact"/>
        </dgm:presLayoutVars>
      </dgm:prSet>
      <dgm:spPr/>
    </dgm:pt>
    <dgm:pt modelId="{958A9B10-BADA-4CEB-9A32-7A1AA5978D12}" type="pres">
      <dgm:prSet presAssocID="{8B7B2344-0A0E-46C3-A293-D50D10A1ADAB}" presName="compNode" presStyleCnt="0"/>
      <dgm:spPr/>
    </dgm:pt>
    <dgm:pt modelId="{3E299997-D298-48C5-AFE1-1B07887EBBBB}" type="pres">
      <dgm:prSet presAssocID="{8B7B2344-0A0E-46C3-A293-D50D10A1ADAB}" presName="aNode" presStyleLbl="bgShp" presStyleIdx="0" presStyleCnt="2"/>
      <dgm:spPr/>
    </dgm:pt>
    <dgm:pt modelId="{1A75A75B-E94D-4190-B6A0-F4D5CC2B5F24}" type="pres">
      <dgm:prSet presAssocID="{8B7B2344-0A0E-46C3-A293-D50D10A1ADAB}" presName="textNode" presStyleLbl="bgShp" presStyleIdx="0" presStyleCnt="2"/>
      <dgm:spPr/>
    </dgm:pt>
    <dgm:pt modelId="{D12A994F-472F-4D9C-95AD-8578BCA4A82F}" type="pres">
      <dgm:prSet presAssocID="{8B7B2344-0A0E-46C3-A293-D50D10A1ADAB}" presName="compChildNode" presStyleCnt="0"/>
      <dgm:spPr/>
    </dgm:pt>
    <dgm:pt modelId="{C8E5B61D-AE64-49EE-95AB-1C593381FA69}" type="pres">
      <dgm:prSet presAssocID="{8B7B2344-0A0E-46C3-A293-D50D10A1ADAB}" presName="theInnerList" presStyleCnt="0"/>
      <dgm:spPr/>
    </dgm:pt>
    <dgm:pt modelId="{E9719A1E-8974-40BF-81A1-58919D3CFA2C}" type="pres">
      <dgm:prSet presAssocID="{D3DD84A8-AC03-494E-B5D0-6528767D060D}" presName="childNode" presStyleLbl="node1" presStyleIdx="0" presStyleCnt="10" custScaleY="207535" custLinFactY="-58165" custLinFactNeighborX="-897" custLinFactNeighborY="-100000">
        <dgm:presLayoutVars>
          <dgm:bulletEnabled val="1"/>
        </dgm:presLayoutVars>
      </dgm:prSet>
      <dgm:spPr/>
    </dgm:pt>
    <dgm:pt modelId="{AD040B6C-9C52-4644-9B9C-AD662F2D2530}" type="pres">
      <dgm:prSet presAssocID="{D3DD84A8-AC03-494E-B5D0-6528767D060D}" presName="aSpace2" presStyleCnt="0"/>
      <dgm:spPr/>
    </dgm:pt>
    <dgm:pt modelId="{1CCB0BFF-A63B-4FEA-8D30-B61EC1AD0247}" type="pres">
      <dgm:prSet presAssocID="{4E956A83-7F26-4D9D-8005-CD54E60F14CC}" presName="childNode" presStyleLbl="node1" presStyleIdx="1" presStyleCnt="10" custScaleY="179253" custLinFactY="-42983" custLinFactNeighborX="-89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90AA21-129D-48AF-A006-4862697DAD05}" type="pres">
      <dgm:prSet presAssocID="{4E956A83-7F26-4D9D-8005-CD54E60F14CC}" presName="aSpace2" presStyleCnt="0"/>
      <dgm:spPr/>
    </dgm:pt>
    <dgm:pt modelId="{5D8C3CFF-C6EF-4135-96AD-9947823DD481}" type="pres">
      <dgm:prSet presAssocID="{C928AD6B-EDF3-426B-B0C4-397C402DD15A}" presName="childNode" presStyleLbl="node1" presStyleIdx="2" presStyleCnt="10" custScaleY="155828" custLinFactY="-30724" custLinFactNeighborX="-89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1022E-81B0-4544-8981-AE0EE2A9048F}" type="pres">
      <dgm:prSet presAssocID="{C928AD6B-EDF3-426B-B0C4-397C402DD15A}" presName="aSpace2" presStyleCnt="0"/>
      <dgm:spPr/>
    </dgm:pt>
    <dgm:pt modelId="{D55D0B9E-86D7-4FCA-8617-0B7C3A80D88C}" type="pres">
      <dgm:prSet presAssocID="{075C207C-AA48-4EAA-9E47-1B4B7493A1BB}" presName="childNode" presStyleLbl="node1" presStyleIdx="3" presStyleCnt="10" custScaleY="155297" custLinFactY="-15086" custLinFactNeighborX="-89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134AF0-30C6-475F-923B-644093707A98}" type="pres">
      <dgm:prSet presAssocID="{075C207C-AA48-4EAA-9E47-1B4B7493A1BB}" presName="aSpace2" presStyleCnt="0"/>
      <dgm:spPr/>
    </dgm:pt>
    <dgm:pt modelId="{AD8C73DD-1B6E-4BD0-8141-98DAFE51265D}" type="pres">
      <dgm:prSet presAssocID="{E41C6141-D8B4-482C-A24B-DC353920429D}" presName="childNode" presStyleLbl="node1" presStyleIdx="4" presStyleCnt="10" custScaleY="189594">
        <dgm:presLayoutVars>
          <dgm:bulletEnabled val="1"/>
        </dgm:presLayoutVars>
      </dgm:prSet>
      <dgm:spPr/>
    </dgm:pt>
    <dgm:pt modelId="{5577E780-53B9-4BD8-A486-EE2FA7D4202A}" type="pres">
      <dgm:prSet presAssocID="{8B7B2344-0A0E-46C3-A293-D50D10A1ADAB}" presName="aSpace" presStyleCnt="0"/>
      <dgm:spPr/>
    </dgm:pt>
    <dgm:pt modelId="{0CD65A98-3A8B-474C-ABA6-0546FE07D363}" type="pres">
      <dgm:prSet presAssocID="{15BD5AC8-E6CA-42C5-AB4C-8E2AB9CEB45B}" presName="compNode" presStyleCnt="0"/>
      <dgm:spPr/>
    </dgm:pt>
    <dgm:pt modelId="{83C5CA03-9C04-4AB3-8951-51B29EFE4B4A}" type="pres">
      <dgm:prSet presAssocID="{15BD5AC8-E6CA-42C5-AB4C-8E2AB9CEB45B}" presName="aNode" presStyleLbl="bgShp" presStyleIdx="1" presStyleCnt="2"/>
      <dgm:spPr/>
      <dgm:t>
        <a:bodyPr/>
        <a:lstStyle/>
        <a:p>
          <a:endParaRPr lang="ru-RU"/>
        </a:p>
      </dgm:t>
    </dgm:pt>
    <dgm:pt modelId="{6F7C38F8-1A95-4C21-A950-9ACA6FEBFB18}" type="pres">
      <dgm:prSet presAssocID="{15BD5AC8-E6CA-42C5-AB4C-8E2AB9CEB45B}" presName="textNode" presStyleLbl="bgShp" presStyleIdx="1" presStyleCnt="2"/>
      <dgm:spPr/>
      <dgm:t>
        <a:bodyPr/>
        <a:lstStyle/>
        <a:p>
          <a:endParaRPr lang="ru-RU"/>
        </a:p>
      </dgm:t>
    </dgm:pt>
    <dgm:pt modelId="{22BE3736-FBF8-4AF4-8713-08A6A8C44179}" type="pres">
      <dgm:prSet presAssocID="{15BD5AC8-E6CA-42C5-AB4C-8E2AB9CEB45B}" presName="compChildNode" presStyleCnt="0"/>
      <dgm:spPr/>
    </dgm:pt>
    <dgm:pt modelId="{4C583CF7-6DBD-4541-9B5A-852D55BD7E64}" type="pres">
      <dgm:prSet presAssocID="{15BD5AC8-E6CA-42C5-AB4C-8E2AB9CEB45B}" presName="theInnerList" presStyleCnt="0"/>
      <dgm:spPr/>
    </dgm:pt>
    <dgm:pt modelId="{482F7C3D-A05A-4410-90F1-0EFC310DE9E5}" type="pres">
      <dgm:prSet presAssocID="{2B934B8A-CADB-41A7-9E20-82236196C1EB}" presName="childNode" presStyleLbl="node1" presStyleIdx="5" presStyleCnt="10" custScaleY="136269" custLinFactY="-38733" custLinFactNeighborX="718" custLinFactNeighborY="-100000">
        <dgm:presLayoutVars>
          <dgm:bulletEnabled val="1"/>
        </dgm:presLayoutVars>
      </dgm:prSet>
      <dgm:spPr/>
    </dgm:pt>
    <dgm:pt modelId="{AE39D721-554F-4DEE-A93E-8306F809A41F}" type="pres">
      <dgm:prSet presAssocID="{2B934B8A-CADB-41A7-9E20-82236196C1EB}" presName="aSpace2" presStyleCnt="0"/>
      <dgm:spPr/>
    </dgm:pt>
    <dgm:pt modelId="{A8457B32-9835-446C-867E-AE005798C7FC}" type="pres">
      <dgm:prSet presAssocID="{6B4266F9-A068-49C6-8A5E-81E8E2F310E2}" presName="childNode" presStyleLbl="node1" presStyleIdx="6" presStyleCnt="10" custScaleY="117463" custLinFactY="-23916" custLinFactNeighborX="718" custLinFactNeighborY="-100000">
        <dgm:presLayoutVars>
          <dgm:bulletEnabled val="1"/>
        </dgm:presLayoutVars>
      </dgm:prSet>
      <dgm:spPr/>
    </dgm:pt>
    <dgm:pt modelId="{A96872A2-BC57-418D-AA07-A08024A38200}" type="pres">
      <dgm:prSet presAssocID="{6B4266F9-A068-49C6-8A5E-81E8E2F310E2}" presName="aSpace2" presStyleCnt="0"/>
      <dgm:spPr/>
    </dgm:pt>
    <dgm:pt modelId="{7F0901B5-F017-4F0C-B797-D486FB94E507}" type="pres">
      <dgm:prSet presAssocID="{D88CD6E9-C41A-49E6-9C2D-25744D681481}" presName="childNode" presStyleLbl="node1" presStyleIdx="7" presStyleCnt="10" custLinFactY="-15904" custLinFactNeighborX="718" custLinFactNeighborY="-100000">
        <dgm:presLayoutVars>
          <dgm:bulletEnabled val="1"/>
        </dgm:presLayoutVars>
      </dgm:prSet>
      <dgm:spPr/>
    </dgm:pt>
    <dgm:pt modelId="{F4996F72-7C0B-4C8C-A5EA-F34BB50BE666}" type="pres">
      <dgm:prSet presAssocID="{D88CD6E9-C41A-49E6-9C2D-25744D681481}" presName="aSpace2" presStyleCnt="0"/>
      <dgm:spPr/>
    </dgm:pt>
    <dgm:pt modelId="{0FFA084E-E990-4852-9C36-C5F8E25B689B}" type="pres">
      <dgm:prSet presAssocID="{13C3C1CD-47C3-4B31-8EB7-D62967991999}" presName="childNode" presStyleLbl="node1" presStyleIdx="8" presStyleCnt="10" custLinFactY="-16040" custLinFactNeighborX="718" custLinFactNeighborY="-100000">
        <dgm:presLayoutVars>
          <dgm:bulletEnabled val="1"/>
        </dgm:presLayoutVars>
      </dgm:prSet>
      <dgm:spPr/>
    </dgm:pt>
    <dgm:pt modelId="{C34FE58A-51D7-4C78-B9A1-5FCD5725DAEA}" type="pres">
      <dgm:prSet presAssocID="{13C3C1CD-47C3-4B31-8EB7-D62967991999}" presName="aSpace2" presStyleCnt="0"/>
      <dgm:spPr/>
    </dgm:pt>
    <dgm:pt modelId="{1016D7AF-9B4C-4855-A740-6E5877FF2260}" type="pres">
      <dgm:prSet presAssocID="{6D551E5E-70AB-4FB0-92FC-13EAA93C258E}" presName="childNode" presStyleLbl="node1" presStyleIdx="9" presStyleCnt="10" custScaleY="148209">
        <dgm:presLayoutVars>
          <dgm:bulletEnabled val="1"/>
        </dgm:presLayoutVars>
      </dgm:prSet>
      <dgm:spPr/>
    </dgm:pt>
  </dgm:ptLst>
  <dgm:cxnLst>
    <dgm:cxn modelId="{90553377-5371-4746-B6E6-EFF927952B74}" srcId="{8B7B2344-0A0E-46C3-A293-D50D10A1ADAB}" destId="{E41C6141-D8B4-482C-A24B-DC353920429D}" srcOrd="4" destOrd="0" parTransId="{1492D6DB-71D2-47A0-91C3-303AFBE73232}" sibTransId="{652A9EB3-2AE6-4416-82AA-23BEF059F4D5}"/>
    <dgm:cxn modelId="{55389ED3-3065-44B5-9D31-C4482DDE071B}" srcId="{8B7B2344-0A0E-46C3-A293-D50D10A1ADAB}" destId="{D3DD84A8-AC03-494E-B5D0-6528767D060D}" srcOrd="0" destOrd="0" parTransId="{AA751F06-8C66-4A8B-B22C-072C224D7837}" sibTransId="{264D40CD-74D4-4978-B600-C294BAF16A25}"/>
    <dgm:cxn modelId="{3E876D0B-35AD-4BBB-8CB0-DECCD6F2F458}" srcId="{15BD5AC8-E6CA-42C5-AB4C-8E2AB9CEB45B}" destId="{6B4266F9-A068-49C6-8A5E-81E8E2F310E2}" srcOrd="1" destOrd="0" parTransId="{A4BD2542-9F25-4403-BB51-3DFD5ECEFDFF}" sibTransId="{8D1ECD9C-7B21-4182-B793-8946F3F5108B}"/>
    <dgm:cxn modelId="{7CF32D83-8A70-4E47-896C-E8D06AC5915B}" type="presOf" srcId="{D88CD6E9-C41A-49E6-9C2D-25744D681481}" destId="{7F0901B5-F017-4F0C-B797-D486FB94E507}" srcOrd="0" destOrd="0" presId="urn:microsoft.com/office/officeart/2005/8/layout/lProcess2"/>
    <dgm:cxn modelId="{1F33EE00-2347-451E-898C-EA1DE90A445A}" type="presOf" srcId="{8B7B2344-0A0E-46C3-A293-D50D10A1ADAB}" destId="{1A75A75B-E94D-4190-B6A0-F4D5CC2B5F24}" srcOrd="1" destOrd="0" presId="urn:microsoft.com/office/officeart/2005/8/layout/lProcess2"/>
    <dgm:cxn modelId="{F3721F12-030D-4E65-8457-10212C200A14}" type="presOf" srcId="{15BD5AC8-E6CA-42C5-AB4C-8E2AB9CEB45B}" destId="{83C5CA03-9C04-4AB3-8951-51B29EFE4B4A}" srcOrd="0" destOrd="0" presId="urn:microsoft.com/office/officeart/2005/8/layout/lProcess2"/>
    <dgm:cxn modelId="{8BBA90A7-593B-4872-85D4-4C12B8596555}" type="presOf" srcId="{730F504D-22EE-40A8-BE87-D05948DDC5BA}" destId="{9FC6E955-6293-435B-AD99-F2D18637112C}" srcOrd="0" destOrd="0" presId="urn:microsoft.com/office/officeart/2005/8/layout/lProcess2"/>
    <dgm:cxn modelId="{4C405A4E-FD2B-4A81-A8A8-CF61E38D5AAE}" srcId="{8B7B2344-0A0E-46C3-A293-D50D10A1ADAB}" destId="{075C207C-AA48-4EAA-9E47-1B4B7493A1BB}" srcOrd="3" destOrd="0" parTransId="{0C10148E-6D15-44E9-8F51-5502B8191F45}" sibTransId="{6526B8AC-DCDD-40B6-A7D3-33C31B8C1FE3}"/>
    <dgm:cxn modelId="{0E107A95-AB4B-4E21-A899-3CEC4112F13D}" type="presOf" srcId="{8B7B2344-0A0E-46C3-A293-D50D10A1ADAB}" destId="{3E299997-D298-48C5-AFE1-1B07887EBBBB}" srcOrd="0" destOrd="0" presId="urn:microsoft.com/office/officeart/2005/8/layout/lProcess2"/>
    <dgm:cxn modelId="{141D4014-0E7A-4AFE-924A-E7452A3883B4}" type="presOf" srcId="{13C3C1CD-47C3-4B31-8EB7-D62967991999}" destId="{0FFA084E-E990-4852-9C36-C5F8E25B689B}" srcOrd="0" destOrd="0" presId="urn:microsoft.com/office/officeart/2005/8/layout/lProcess2"/>
    <dgm:cxn modelId="{35EC6EED-D2B4-4E84-A9DB-FE37990E2881}" type="presOf" srcId="{15BD5AC8-E6CA-42C5-AB4C-8E2AB9CEB45B}" destId="{6F7C38F8-1A95-4C21-A950-9ACA6FEBFB18}" srcOrd="1" destOrd="0" presId="urn:microsoft.com/office/officeart/2005/8/layout/lProcess2"/>
    <dgm:cxn modelId="{1AA7E4B9-C442-44CE-858C-6EC35F92BC2C}" srcId="{15BD5AC8-E6CA-42C5-AB4C-8E2AB9CEB45B}" destId="{13C3C1CD-47C3-4B31-8EB7-D62967991999}" srcOrd="3" destOrd="0" parTransId="{67810C19-C506-49F1-9DBB-31D319661A29}" sibTransId="{270198AC-B927-4FA4-930E-334A502C070D}"/>
    <dgm:cxn modelId="{89362C93-4B16-4C7F-8223-07840D816DD9}" type="presOf" srcId="{2B934B8A-CADB-41A7-9E20-82236196C1EB}" destId="{482F7C3D-A05A-4410-90F1-0EFC310DE9E5}" srcOrd="0" destOrd="0" presId="urn:microsoft.com/office/officeart/2005/8/layout/lProcess2"/>
    <dgm:cxn modelId="{878D6CC0-5E3B-497F-8894-275FA7C1681C}" srcId="{730F504D-22EE-40A8-BE87-D05948DDC5BA}" destId="{15BD5AC8-E6CA-42C5-AB4C-8E2AB9CEB45B}" srcOrd="1" destOrd="0" parTransId="{83F3A9E2-80AA-44FB-92C8-440ABB6D79C8}" sibTransId="{F52BB611-547F-4A3F-931F-072179F5861B}"/>
    <dgm:cxn modelId="{C91345F1-0380-466A-8189-0B0A26E23141}" type="presOf" srcId="{D3DD84A8-AC03-494E-B5D0-6528767D060D}" destId="{E9719A1E-8974-40BF-81A1-58919D3CFA2C}" srcOrd="0" destOrd="0" presId="urn:microsoft.com/office/officeart/2005/8/layout/lProcess2"/>
    <dgm:cxn modelId="{D238AFF4-FEBC-4F0A-AA9E-099E4D490845}" type="presOf" srcId="{C928AD6B-EDF3-426B-B0C4-397C402DD15A}" destId="{5D8C3CFF-C6EF-4135-96AD-9947823DD481}" srcOrd="0" destOrd="0" presId="urn:microsoft.com/office/officeart/2005/8/layout/lProcess2"/>
    <dgm:cxn modelId="{819EB35E-718C-424B-B140-CFC14DA38D36}" type="presOf" srcId="{E41C6141-D8B4-482C-A24B-DC353920429D}" destId="{AD8C73DD-1B6E-4BD0-8141-98DAFE51265D}" srcOrd="0" destOrd="0" presId="urn:microsoft.com/office/officeart/2005/8/layout/lProcess2"/>
    <dgm:cxn modelId="{15E1FFD2-AB2C-4364-957D-4C04DAF31C8E}" type="presOf" srcId="{075C207C-AA48-4EAA-9E47-1B4B7493A1BB}" destId="{D55D0B9E-86D7-4FCA-8617-0B7C3A80D88C}" srcOrd="0" destOrd="0" presId="urn:microsoft.com/office/officeart/2005/8/layout/lProcess2"/>
    <dgm:cxn modelId="{E921C77E-91CF-4BED-A3F0-F4E7949ADE71}" srcId="{15BD5AC8-E6CA-42C5-AB4C-8E2AB9CEB45B}" destId="{2B934B8A-CADB-41A7-9E20-82236196C1EB}" srcOrd="0" destOrd="0" parTransId="{30886EA3-5BE8-4951-868B-367A14F4F6A7}" sibTransId="{40BF584D-4F84-43D0-9F8D-1468464C39F6}"/>
    <dgm:cxn modelId="{E67197E7-B9E2-446E-B204-7C8D0DA95D71}" type="presOf" srcId="{6D551E5E-70AB-4FB0-92FC-13EAA93C258E}" destId="{1016D7AF-9B4C-4855-A740-6E5877FF2260}" srcOrd="0" destOrd="0" presId="urn:microsoft.com/office/officeart/2005/8/layout/lProcess2"/>
    <dgm:cxn modelId="{23D51E9E-65CE-4900-93BA-0F7395879EB2}" type="presOf" srcId="{4E956A83-7F26-4D9D-8005-CD54E60F14CC}" destId="{1CCB0BFF-A63B-4FEA-8D30-B61EC1AD0247}" srcOrd="0" destOrd="0" presId="urn:microsoft.com/office/officeart/2005/8/layout/lProcess2"/>
    <dgm:cxn modelId="{5BAFB322-8472-4EDB-808C-566AFA2CEB70}" srcId="{15BD5AC8-E6CA-42C5-AB4C-8E2AB9CEB45B}" destId="{D88CD6E9-C41A-49E6-9C2D-25744D681481}" srcOrd="2" destOrd="0" parTransId="{0ACB181A-C301-42D2-B50D-478213642E64}" sibTransId="{8D67C9CA-C72B-4359-BCDD-F4867532B6DA}"/>
    <dgm:cxn modelId="{05B1214F-46EB-4F73-8324-AC09B8F7B915}" type="presOf" srcId="{6B4266F9-A068-49C6-8A5E-81E8E2F310E2}" destId="{A8457B32-9835-446C-867E-AE005798C7FC}" srcOrd="0" destOrd="0" presId="urn:microsoft.com/office/officeart/2005/8/layout/lProcess2"/>
    <dgm:cxn modelId="{D45F9CD5-C355-4778-A8CD-9A326EBA3040}" srcId="{8B7B2344-0A0E-46C3-A293-D50D10A1ADAB}" destId="{4E956A83-7F26-4D9D-8005-CD54E60F14CC}" srcOrd="1" destOrd="0" parTransId="{01C3284A-5A11-4D4D-BF30-AF50BBA089CB}" sibTransId="{75B7AD81-D339-46E1-B56D-C0AEC74EE373}"/>
    <dgm:cxn modelId="{182C95B8-C558-4BC3-A540-F5F2104004F5}" srcId="{8B7B2344-0A0E-46C3-A293-D50D10A1ADAB}" destId="{C928AD6B-EDF3-426B-B0C4-397C402DD15A}" srcOrd="2" destOrd="0" parTransId="{736F0DE2-3DC3-4681-AD36-94A6F42CF2C6}" sibTransId="{71BBBBE6-EC94-42DB-A9A8-7DA3270993A2}"/>
    <dgm:cxn modelId="{276C4C86-A2C3-4B17-96DB-70250ED7FF1C}" srcId="{730F504D-22EE-40A8-BE87-D05948DDC5BA}" destId="{8B7B2344-0A0E-46C3-A293-D50D10A1ADAB}" srcOrd="0" destOrd="0" parTransId="{1C9928F2-828F-4C3C-AE62-9586D36DD898}" sibTransId="{0FE85916-C31A-4F67-A2DA-916A17F0FCBA}"/>
    <dgm:cxn modelId="{8527E171-987C-40C6-86EB-2BB5BB012613}" srcId="{15BD5AC8-E6CA-42C5-AB4C-8E2AB9CEB45B}" destId="{6D551E5E-70AB-4FB0-92FC-13EAA93C258E}" srcOrd="4" destOrd="0" parTransId="{A7A58470-0626-4951-9950-362B666339AE}" sibTransId="{BC2955D5-0C8E-4D14-9325-F919A9319E6F}"/>
    <dgm:cxn modelId="{E331FF49-9627-44B5-85C7-6121A4C31CA4}" type="presParOf" srcId="{9FC6E955-6293-435B-AD99-F2D18637112C}" destId="{958A9B10-BADA-4CEB-9A32-7A1AA5978D12}" srcOrd="0" destOrd="0" presId="urn:microsoft.com/office/officeart/2005/8/layout/lProcess2"/>
    <dgm:cxn modelId="{BDFDC364-D6F7-42AF-A5CC-258714344BD6}" type="presParOf" srcId="{958A9B10-BADA-4CEB-9A32-7A1AA5978D12}" destId="{3E299997-D298-48C5-AFE1-1B07887EBBBB}" srcOrd="0" destOrd="0" presId="urn:microsoft.com/office/officeart/2005/8/layout/lProcess2"/>
    <dgm:cxn modelId="{057D4BDC-980F-427B-A17F-BB67C6B7597D}" type="presParOf" srcId="{958A9B10-BADA-4CEB-9A32-7A1AA5978D12}" destId="{1A75A75B-E94D-4190-B6A0-F4D5CC2B5F24}" srcOrd="1" destOrd="0" presId="urn:microsoft.com/office/officeart/2005/8/layout/lProcess2"/>
    <dgm:cxn modelId="{C58ADAF0-F244-4D78-AE93-A879408098A7}" type="presParOf" srcId="{958A9B10-BADA-4CEB-9A32-7A1AA5978D12}" destId="{D12A994F-472F-4D9C-95AD-8578BCA4A82F}" srcOrd="2" destOrd="0" presId="urn:microsoft.com/office/officeart/2005/8/layout/lProcess2"/>
    <dgm:cxn modelId="{AEA49F1B-1E5F-4F45-8525-71BA504A74DD}" type="presParOf" srcId="{D12A994F-472F-4D9C-95AD-8578BCA4A82F}" destId="{C8E5B61D-AE64-49EE-95AB-1C593381FA69}" srcOrd="0" destOrd="0" presId="urn:microsoft.com/office/officeart/2005/8/layout/lProcess2"/>
    <dgm:cxn modelId="{5CE18CC1-0FE2-471E-95BC-DCD62BFCFEEB}" type="presParOf" srcId="{C8E5B61D-AE64-49EE-95AB-1C593381FA69}" destId="{E9719A1E-8974-40BF-81A1-58919D3CFA2C}" srcOrd="0" destOrd="0" presId="urn:microsoft.com/office/officeart/2005/8/layout/lProcess2"/>
    <dgm:cxn modelId="{34151657-56E5-42BD-A54D-DB89A93786D0}" type="presParOf" srcId="{C8E5B61D-AE64-49EE-95AB-1C593381FA69}" destId="{AD040B6C-9C52-4644-9B9C-AD662F2D2530}" srcOrd="1" destOrd="0" presId="urn:microsoft.com/office/officeart/2005/8/layout/lProcess2"/>
    <dgm:cxn modelId="{C5D5758C-562D-4226-93F9-A4965835BD7B}" type="presParOf" srcId="{C8E5B61D-AE64-49EE-95AB-1C593381FA69}" destId="{1CCB0BFF-A63B-4FEA-8D30-B61EC1AD0247}" srcOrd="2" destOrd="0" presId="urn:microsoft.com/office/officeart/2005/8/layout/lProcess2"/>
    <dgm:cxn modelId="{9443240A-0D73-4388-9F21-ABCCB789CA3D}" type="presParOf" srcId="{C8E5B61D-AE64-49EE-95AB-1C593381FA69}" destId="{FE90AA21-129D-48AF-A006-4862697DAD05}" srcOrd="3" destOrd="0" presId="urn:microsoft.com/office/officeart/2005/8/layout/lProcess2"/>
    <dgm:cxn modelId="{EC5CD2DB-AC16-4C29-9128-DE19C4F1966A}" type="presParOf" srcId="{C8E5B61D-AE64-49EE-95AB-1C593381FA69}" destId="{5D8C3CFF-C6EF-4135-96AD-9947823DD481}" srcOrd="4" destOrd="0" presId="urn:microsoft.com/office/officeart/2005/8/layout/lProcess2"/>
    <dgm:cxn modelId="{430CD114-CDFC-433C-B1B6-AE5B034D1E65}" type="presParOf" srcId="{C8E5B61D-AE64-49EE-95AB-1C593381FA69}" destId="{1B41022E-81B0-4544-8981-AE0EE2A9048F}" srcOrd="5" destOrd="0" presId="urn:microsoft.com/office/officeart/2005/8/layout/lProcess2"/>
    <dgm:cxn modelId="{8395D4A9-58FD-412A-BE03-4346395D78A3}" type="presParOf" srcId="{C8E5B61D-AE64-49EE-95AB-1C593381FA69}" destId="{D55D0B9E-86D7-4FCA-8617-0B7C3A80D88C}" srcOrd="6" destOrd="0" presId="urn:microsoft.com/office/officeart/2005/8/layout/lProcess2"/>
    <dgm:cxn modelId="{7F7AEE42-94BC-4953-A14F-439BD923D98D}" type="presParOf" srcId="{C8E5B61D-AE64-49EE-95AB-1C593381FA69}" destId="{62134AF0-30C6-475F-923B-644093707A98}" srcOrd="7" destOrd="0" presId="urn:microsoft.com/office/officeart/2005/8/layout/lProcess2"/>
    <dgm:cxn modelId="{63506EBC-849A-4022-8F7F-511AC8540F99}" type="presParOf" srcId="{C8E5B61D-AE64-49EE-95AB-1C593381FA69}" destId="{AD8C73DD-1B6E-4BD0-8141-98DAFE51265D}" srcOrd="8" destOrd="0" presId="urn:microsoft.com/office/officeart/2005/8/layout/lProcess2"/>
    <dgm:cxn modelId="{B2E8CD43-A805-4A53-BAAE-6E0FBD9A9571}" type="presParOf" srcId="{9FC6E955-6293-435B-AD99-F2D18637112C}" destId="{5577E780-53B9-4BD8-A486-EE2FA7D4202A}" srcOrd="1" destOrd="0" presId="urn:microsoft.com/office/officeart/2005/8/layout/lProcess2"/>
    <dgm:cxn modelId="{F7FD53F6-6F71-42A2-8FDF-2BD3A20AB530}" type="presParOf" srcId="{9FC6E955-6293-435B-AD99-F2D18637112C}" destId="{0CD65A98-3A8B-474C-ABA6-0546FE07D363}" srcOrd="2" destOrd="0" presId="urn:microsoft.com/office/officeart/2005/8/layout/lProcess2"/>
    <dgm:cxn modelId="{2EBC7BAB-0697-4F21-A370-8B96F9E1D2C4}" type="presParOf" srcId="{0CD65A98-3A8B-474C-ABA6-0546FE07D363}" destId="{83C5CA03-9C04-4AB3-8951-51B29EFE4B4A}" srcOrd="0" destOrd="0" presId="urn:microsoft.com/office/officeart/2005/8/layout/lProcess2"/>
    <dgm:cxn modelId="{A35E720E-ECAE-4F44-BF89-3A67CEA690B8}" type="presParOf" srcId="{0CD65A98-3A8B-474C-ABA6-0546FE07D363}" destId="{6F7C38F8-1A95-4C21-A950-9ACA6FEBFB18}" srcOrd="1" destOrd="0" presId="urn:microsoft.com/office/officeart/2005/8/layout/lProcess2"/>
    <dgm:cxn modelId="{841828C4-DCF3-4B94-9E5A-65A124B79E2D}" type="presParOf" srcId="{0CD65A98-3A8B-474C-ABA6-0546FE07D363}" destId="{22BE3736-FBF8-4AF4-8713-08A6A8C44179}" srcOrd="2" destOrd="0" presId="urn:microsoft.com/office/officeart/2005/8/layout/lProcess2"/>
    <dgm:cxn modelId="{DBDC8F5E-71A8-4409-91BE-D5657EA28543}" type="presParOf" srcId="{22BE3736-FBF8-4AF4-8713-08A6A8C44179}" destId="{4C583CF7-6DBD-4541-9B5A-852D55BD7E64}" srcOrd="0" destOrd="0" presId="urn:microsoft.com/office/officeart/2005/8/layout/lProcess2"/>
    <dgm:cxn modelId="{10865ED7-8E99-40A9-9233-ED9F3D7BE7F0}" type="presParOf" srcId="{4C583CF7-6DBD-4541-9B5A-852D55BD7E64}" destId="{482F7C3D-A05A-4410-90F1-0EFC310DE9E5}" srcOrd="0" destOrd="0" presId="urn:microsoft.com/office/officeart/2005/8/layout/lProcess2"/>
    <dgm:cxn modelId="{F0B346A2-A1BB-4D37-87F9-6E1896FCB6F3}" type="presParOf" srcId="{4C583CF7-6DBD-4541-9B5A-852D55BD7E64}" destId="{AE39D721-554F-4DEE-A93E-8306F809A41F}" srcOrd="1" destOrd="0" presId="urn:microsoft.com/office/officeart/2005/8/layout/lProcess2"/>
    <dgm:cxn modelId="{BE307909-800A-4D1A-B747-D5CB30D6B97C}" type="presParOf" srcId="{4C583CF7-6DBD-4541-9B5A-852D55BD7E64}" destId="{A8457B32-9835-446C-867E-AE005798C7FC}" srcOrd="2" destOrd="0" presId="urn:microsoft.com/office/officeart/2005/8/layout/lProcess2"/>
    <dgm:cxn modelId="{2195E549-506D-4E32-B566-C220687EC805}" type="presParOf" srcId="{4C583CF7-6DBD-4541-9B5A-852D55BD7E64}" destId="{A96872A2-BC57-418D-AA07-A08024A38200}" srcOrd="3" destOrd="0" presId="urn:microsoft.com/office/officeart/2005/8/layout/lProcess2"/>
    <dgm:cxn modelId="{9C976009-8213-4B87-942D-85D8A3AAB6DE}" type="presParOf" srcId="{4C583CF7-6DBD-4541-9B5A-852D55BD7E64}" destId="{7F0901B5-F017-4F0C-B797-D486FB94E507}" srcOrd="4" destOrd="0" presId="urn:microsoft.com/office/officeart/2005/8/layout/lProcess2"/>
    <dgm:cxn modelId="{DE60CF58-937B-4291-9FA3-C575015CCFF5}" type="presParOf" srcId="{4C583CF7-6DBD-4541-9B5A-852D55BD7E64}" destId="{F4996F72-7C0B-4C8C-A5EA-F34BB50BE666}" srcOrd="5" destOrd="0" presId="urn:microsoft.com/office/officeart/2005/8/layout/lProcess2"/>
    <dgm:cxn modelId="{D97EA795-879B-44D9-8001-695CC48613FE}" type="presParOf" srcId="{4C583CF7-6DBD-4541-9B5A-852D55BD7E64}" destId="{0FFA084E-E990-4852-9C36-C5F8E25B689B}" srcOrd="6" destOrd="0" presId="urn:microsoft.com/office/officeart/2005/8/layout/lProcess2"/>
    <dgm:cxn modelId="{0306B3BA-A744-4855-A2F5-21F058E43758}" type="presParOf" srcId="{4C583CF7-6DBD-4541-9B5A-852D55BD7E64}" destId="{C34FE58A-51D7-4C78-B9A1-5FCD5725DAEA}" srcOrd="7" destOrd="0" presId="urn:microsoft.com/office/officeart/2005/8/layout/lProcess2"/>
    <dgm:cxn modelId="{ED4F28D6-3636-4C94-8A72-39AA7B13B96A}" type="presParOf" srcId="{4C583CF7-6DBD-4541-9B5A-852D55BD7E64}" destId="{1016D7AF-9B4C-4855-A740-6E5877FF2260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AB5826-9FD8-4D92-B2FB-F55A30615864}" type="doc">
      <dgm:prSet loTypeId="urn:microsoft.com/office/officeart/2005/8/layout/lProcess1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12334B-2BAC-4794-A9A8-80A38EDBDEE8}">
      <dgm:prSet phldrT="[Текст]"/>
      <dgm:spPr/>
      <dgm:t>
        <a:bodyPr anchor="t"/>
        <a:lstStyle/>
        <a:p>
          <a:r>
            <a:rPr lang="ru-RU" dirty="0" smtClean="0"/>
            <a:t>Деятельность воспитателя</a:t>
          </a:r>
          <a:endParaRPr lang="ru-RU" dirty="0"/>
        </a:p>
      </dgm:t>
    </dgm:pt>
    <dgm:pt modelId="{5661F85C-8BA7-4F29-B6D2-1796BD387EDB}" type="parTrans" cxnId="{577D9116-9D7E-4D5B-9719-99E456D8DECA}">
      <dgm:prSet/>
      <dgm:spPr/>
      <dgm:t>
        <a:bodyPr/>
        <a:lstStyle/>
        <a:p>
          <a:endParaRPr lang="ru-RU"/>
        </a:p>
      </dgm:t>
    </dgm:pt>
    <dgm:pt modelId="{8D93A164-F2F5-4078-A621-3654BC1E3715}" type="sibTrans" cxnId="{577D9116-9D7E-4D5B-9719-99E456D8DECA}">
      <dgm:prSet/>
      <dgm:spPr/>
      <dgm:t>
        <a:bodyPr/>
        <a:lstStyle/>
        <a:p>
          <a:endParaRPr lang="ru-RU"/>
        </a:p>
      </dgm:t>
    </dgm:pt>
    <dgm:pt modelId="{937DF192-06A6-4611-BBC2-090A4A6AC498}">
      <dgm:prSet phldrT="[Текст]" custT="1"/>
      <dgm:spPr/>
      <dgm:t>
        <a:bodyPr/>
        <a:lstStyle/>
        <a:p>
          <a:r>
            <a:rPr lang="ru-RU" sz="1600" b="1" dirty="0" smtClean="0"/>
            <a:t>Создание проблемной ситуации</a:t>
          </a:r>
          <a:endParaRPr lang="ru-RU" sz="1600" b="1" dirty="0"/>
        </a:p>
      </dgm:t>
    </dgm:pt>
    <dgm:pt modelId="{4CD2CA2C-77B8-44F7-ABA9-81A985A7D6C0}" type="parTrans" cxnId="{2A22D0AF-1E02-45B6-A908-03E4F48D45E2}">
      <dgm:prSet/>
      <dgm:spPr/>
      <dgm:t>
        <a:bodyPr/>
        <a:lstStyle/>
        <a:p>
          <a:endParaRPr lang="ru-RU"/>
        </a:p>
      </dgm:t>
    </dgm:pt>
    <dgm:pt modelId="{E2258A3B-60F9-40DB-A717-332095F79CBB}" type="sibTrans" cxnId="{2A22D0AF-1E02-45B6-A908-03E4F48D45E2}">
      <dgm:prSet/>
      <dgm:spPr/>
      <dgm:t>
        <a:bodyPr/>
        <a:lstStyle/>
        <a:p>
          <a:endParaRPr lang="ru-RU"/>
        </a:p>
      </dgm:t>
    </dgm:pt>
    <dgm:pt modelId="{D0457C0B-34ED-4D80-9F7A-50E99F42EDB3}">
      <dgm:prSet phldrT="[Текст]" custT="1"/>
      <dgm:spPr/>
      <dgm:t>
        <a:bodyPr/>
        <a:lstStyle/>
        <a:p>
          <a:r>
            <a:rPr lang="ru-RU" sz="1600" b="1" dirty="0" smtClean="0"/>
            <a:t>Совместное определение значимых проблем, выдвижение гипотез по их решению</a:t>
          </a:r>
          <a:endParaRPr lang="ru-RU" sz="1600" b="1" dirty="0"/>
        </a:p>
      </dgm:t>
    </dgm:pt>
    <dgm:pt modelId="{C5898237-9ED4-4812-A233-29292D4AFF9D}" type="parTrans" cxnId="{167A9233-F57A-437A-8FAA-D4BFE1C6CE5A}">
      <dgm:prSet/>
      <dgm:spPr/>
      <dgm:t>
        <a:bodyPr/>
        <a:lstStyle/>
        <a:p>
          <a:endParaRPr lang="ru-RU"/>
        </a:p>
      </dgm:t>
    </dgm:pt>
    <dgm:pt modelId="{608D7F76-28AE-425E-B82C-8413E8096B8B}" type="sibTrans" cxnId="{167A9233-F57A-437A-8FAA-D4BFE1C6CE5A}">
      <dgm:prSet/>
      <dgm:spPr/>
      <dgm:t>
        <a:bodyPr/>
        <a:lstStyle/>
        <a:p>
          <a:endParaRPr lang="ru-RU"/>
        </a:p>
      </dgm:t>
    </dgm:pt>
    <dgm:pt modelId="{0CBC3DCA-FF13-4C95-8311-ED75B6E0CA27}">
      <dgm:prSet phldrT="[Текст]" custT="1"/>
      <dgm:spPr/>
      <dgm:t>
        <a:bodyPr anchor="ctr"/>
        <a:lstStyle/>
        <a:p>
          <a:r>
            <a:rPr lang="ru-RU" sz="1600" b="1" dirty="0" smtClean="0"/>
            <a:t>Деятельность ребенка</a:t>
          </a:r>
          <a:endParaRPr lang="ru-RU" sz="1600" b="1" dirty="0"/>
        </a:p>
      </dgm:t>
    </dgm:pt>
    <dgm:pt modelId="{3878CEBF-63D8-42F5-AFCD-8759C65042EB}" type="parTrans" cxnId="{49777809-5CAF-4441-A511-9CE27E034147}">
      <dgm:prSet/>
      <dgm:spPr/>
      <dgm:t>
        <a:bodyPr/>
        <a:lstStyle/>
        <a:p>
          <a:endParaRPr lang="ru-RU"/>
        </a:p>
      </dgm:t>
    </dgm:pt>
    <dgm:pt modelId="{118643CD-03B0-49C0-A1B2-D00EED6D6E0E}" type="sibTrans" cxnId="{49777809-5CAF-4441-A511-9CE27E034147}">
      <dgm:prSet/>
      <dgm:spPr/>
      <dgm:t>
        <a:bodyPr/>
        <a:lstStyle/>
        <a:p>
          <a:endParaRPr lang="ru-RU"/>
        </a:p>
      </dgm:t>
    </dgm:pt>
    <dgm:pt modelId="{DB2EAF4B-2380-4F5E-87E0-5F672E6314B6}">
      <dgm:prSet phldrT="[Текст]" custT="1"/>
      <dgm:spPr/>
      <dgm:t>
        <a:bodyPr/>
        <a:lstStyle/>
        <a:p>
          <a:r>
            <a:rPr lang="ru-RU" sz="1600" b="1" dirty="0" smtClean="0"/>
            <a:t>Возникновение состояния «хочу»</a:t>
          </a:r>
          <a:endParaRPr lang="ru-RU" sz="1600" b="1" dirty="0"/>
        </a:p>
      </dgm:t>
    </dgm:pt>
    <dgm:pt modelId="{6EA48722-EFBB-493F-A0F5-5A23A77A45B1}" type="parTrans" cxnId="{4FB0225F-2369-451C-A820-81DD87CD08C6}">
      <dgm:prSet/>
      <dgm:spPr/>
      <dgm:t>
        <a:bodyPr/>
        <a:lstStyle/>
        <a:p>
          <a:endParaRPr lang="ru-RU"/>
        </a:p>
      </dgm:t>
    </dgm:pt>
    <dgm:pt modelId="{E908A081-DB00-423C-B4A1-72EA31571B03}" type="sibTrans" cxnId="{4FB0225F-2369-451C-A820-81DD87CD08C6}">
      <dgm:prSet/>
      <dgm:spPr/>
      <dgm:t>
        <a:bodyPr/>
        <a:lstStyle/>
        <a:p>
          <a:endParaRPr lang="ru-RU"/>
        </a:p>
      </dgm:t>
    </dgm:pt>
    <dgm:pt modelId="{EAA30D59-9ECD-4258-9F43-C6757F1BEEF7}">
      <dgm:prSet custT="1"/>
      <dgm:spPr/>
      <dgm:t>
        <a:bodyPr/>
        <a:lstStyle/>
        <a:p>
          <a:r>
            <a:rPr lang="ru-RU" sz="1600" b="1" dirty="0" smtClean="0"/>
            <a:t>Самостоятельный поиск</a:t>
          </a:r>
          <a:endParaRPr lang="ru-RU" sz="1600" b="1" dirty="0"/>
        </a:p>
      </dgm:t>
    </dgm:pt>
    <dgm:pt modelId="{928142B9-02E6-4F18-8BFD-9E2BE1E6D076}" type="parTrans" cxnId="{8CD62B9E-B012-4A0A-93CD-8F952684BA40}">
      <dgm:prSet/>
      <dgm:spPr/>
      <dgm:t>
        <a:bodyPr/>
        <a:lstStyle/>
        <a:p>
          <a:endParaRPr lang="ru-RU"/>
        </a:p>
      </dgm:t>
    </dgm:pt>
    <dgm:pt modelId="{3BFCAACF-E0D6-4208-BA29-13A0591BD325}" type="sibTrans" cxnId="{8CD62B9E-B012-4A0A-93CD-8F952684BA40}">
      <dgm:prSet/>
      <dgm:spPr/>
      <dgm:t>
        <a:bodyPr/>
        <a:lstStyle/>
        <a:p>
          <a:endParaRPr lang="ru-RU"/>
        </a:p>
      </dgm:t>
    </dgm:pt>
    <dgm:pt modelId="{EDCE85E7-1886-4472-B1A8-19484E301635}">
      <dgm:prSet custT="1"/>
      <dgm:spPr/>
      <dgm:t>
        <a:bodyPr/>
        <a:lstStyle/>
        <a:p>
          <a:r>
            <a:rPr lang="ru-RU" sz="1600" b="1" dirty="0" smtClean="0"/>
            <a:t>Координация самостоятельного поиска</a:t>
          </a:r>
          <a:endParaRPr lang="ru-RU" sz="1600" b="1" dirty="0"/>
        </a:p>
      </dgm:t>
    </dgm:pt>
    <dgm:pt modelId="{305F3A6A-5033-41D8-9099-925F49F314B2}" type="parTrans" cxnId="{9E764F4F-53D9-4664-B7B2-ADF79753BBA7}">
      <dgm:prSet/>
      <dgm:spPr/>
      <dgm:t>
        <a:bodyPr/>
        <a:lstStyle/>
        <a:p>
          <a:endParaRPr lang="ru-RU"/>
        </a:p>
      </dgm:t>
    </dgm:pt>
    <dgm:pt modelId="{64B83EC9-18BC-43F3-A85F-60666E69C94F}" type="sibTrans" cxnId="{9E764F4F-53D9-4664-B7B2-ADF79753BBA7}">
      <dgm:prSet/>
      <dgm:spPr/>
      <dgm:t>
        <a:bodyPr/>
        <a:lstStyle/>
        <a:p>
          <a:endParaRPr lang="ru-RU"/>
        </a:p>
      </dgm:t>
    </dgm:pt>
    <dgm:pt modelId="{8DF71014-A04C-4AB0-A67B-C032BEE84805}">
      <dgm:prSet/>
      <dgm:spPr/>
      <dgm:t>
        <a:bodyPr/>
        <a:lstStyle/>
        <a:p>
          <a:r>
            <a:rPr lang="ru-RU" b="1" dirty="0" smtClean="0"/>
            <a:t>Совместное обсуждение итогов</a:t>
          </a:r>
          <a:endParaRPr lang="ru-RU" b="1" dirty="0"/>
        </a:p>
      </dgm:t>
    </dgm:pt>
    <dgm:pt modelId="{797F7A60-B161-40F9-B7D4-CD63CF18B0E5}" type="parTrans" cxnId="{04179F60-DB5F-4EC0-B75F-FABD44F88EA5}">
      <dgm:prSet/>
      <dgm:spPr/>
      <dgm:t>
        <a:bodyPr/>
        <a:lstStyle/>
        <a:p>
          <a:endParaRPr lang="ru-RU"/>
        </a:p>
      </dgm:t>
    </dgm:pt>
    <dgm:pt modelId="{8A558593-FC03-481C-9478-A627755EA32A}" type="sibTrans" cxnId="{04179F60-DB5F-4EC0-B75F-FABD44F88EA5}">
      <dgm:prSet/>
      <dgm:spPr/>
      <dgm:t>
        <a:bodyPr/>
        <a:lstStyle/>
        <a:p>
          <a:endParaRPr lang="ru-RU"/>
        </a:p>
      </dgm:t>
    </dgm:pt>
    <dgm:pt modelId="{850F85F0-95ED-466A-A8A2-58F804F90D30}" type="pres">
      <dgm:prSet presAssocID="{63AB5826-9FD8-4D92-B2FB-F55A30615864}" presName="Name0" presStyleCnt="0">
        <dgm:presLayoutVars>
          <dgm:dir/>
          <dgm:animLvl val="lvl"/>
          <dgm:resizeHandles val="exact"/>
        </dgm:presLayoutVars>
      </dgm:prSet>
      <dgm:spPr/>
    </dgm:pt>
    <dgm:pt modelId="{7C250E64-74E7-4027-8526-BA6F867AD76F}" type="pres">
      <dgm:prSet presAssocID="{EC12334B-2BAC-4794-A9A8-80A38EDBDEE8}" presName="vertFlow" presStyleCnt="0"/>
      <dgm:spPr/>
    </dgm:pt>
    <dgm:pt modelId="{C08CF061-29D0-43E3-A39E-AADE502F3900}" type="pres">
      <dgm:prSet presAssocID="{EC12334B-2BAC-4794-A9A8-80A38EDBDEE8}" presName="header" presStyleLbl="node1" presStyleIdx="0" presStyleCnt="2" custScaleX="110903"/>
      <dgm:spPr/>
      <dgm:t>
        <a:bodyPr/>
        <a:lstStyle/>
        <a:p>
          <a:endParaRPr lang="ru-RU"/>
        </a:p>
      </dgm:t>
    </dgm:pt>
    <dgm:pt modelId="{900A1360-7C62-40A8-97E6-6AC8C40B81E9}" type="pres">
      <dgm:prSet presAssocID="{4CD2CA2C-77B8-44F7-ABA9-81A985A7D6C0}" presName="parTrans" presStyleLbl="sibTrans2D1" presStyleIdx="0" presStyleCnt="6"/>
      <dgm:spPr/>
    </dgm:pt>
    <dgm:pt modelId="{8546B5CA-06C5-42FE-A8AD-93D29C98697C}" type="pres">
      <dgm:prSet presAssocID="{937DF192-06A6-4611-BBC2-090A4A6AC498}" presName="child" presStyleLbl="alignAccFollowNode1" presStyleIdx="0" presStyleCnt="6" custScaleX="123415">
        <dgm:presLayoutVars>
          <dgm:chMax val="0"/>
          <dgm:bulletEnabled val="1"/>
        </dgm:presLayoutVars>
      </dgm:prSet>
      <dgm:spPr/>
    </dgm:pt>
    <dgm:pt modelId="{68B28251-2895-4C65-A1D1-ED8F8B096DD5}" type="pres">
      <dgm:prSet presAssocID="{E2258A3B-60F9-40DB-A717-332095F79CBB}" presName="sibTrans" presStyleLbl="sibTrans2D1" presStyleIdx="1" presStyleCnt="6" custLinFactNeighborX="-212" custLinFactNeighborY="12875"/>
      <dgm:spPr/>
    </dgm:pt>
    <dgm:pt modelId="{83AA1714-BBFB-4FBF-91B5-3C7775E023DF}" type="pres">
      <dgm:prSet presAssocID="{D0457C0B-34ED-4D80-9F7A-50E99F42EDB3}" presName="child" presStyleLbl="alignAccFollowNode1" presStyleIdx="1" presStyleCnt="6" custScaleX="175562" custLinFactNeighborX="75461" custLinFactNeighborY="93570">
        <dgm:presLayoutVars>
          <dgm:chMax val="0"/>
          <dgm:bulletEnabled val="1"/>
        </dgm:presLayoutVars>
      </dgm:prSet>
      <dgm:spPr/>
    </dgm:pt>
    <dgm:pt modelId="{83334062-4118-42EB-9905-8ED1802104C5}" type="pres">
      <dgm:prSet presAssocID="{608D7F76-28AE-425E-B82C-8413E8096B8B}" presName="sibTrans" presStyleLbl="sibTrans2D1" presStyleIdx="2" presStyleCnt="6" custAng="20807784" custLinFactNeighborX="-886" custLinFactNeighborY="34939"/>
      <dgm:spPr/>
    </dgm:pt>
    <dgm:pt modelId="{C4BA1B19-6610-4112-BF33-EC0239319C4B}" type="pres">
      <dgm:prSet presAssocID="{EDCE85E7-1886-4472-B1A8-19484E301635}" presName="child" presStyleLbl="alignAccFollowNode1" presStyleIdx="2" presStyleCnt="6" custScaleX="109133" custLinFactY="39852" custLinFactNeighborX="-6962" custLinFactNeighborY="100000">
        <dgm:presLayoutVars>
          <dgm:chMax val="0"/>
          <dgm:bulletEnabled val="1"/>
        </dgm:presLayoutVars>
      </dgm:prSet>
      <dgm:spPr/>
    </dgm:pt>
    <dgm:pt modelId="{4289FF27-4C61-49DC-9F89-F1CE9BD669B2}" type="pres">
      <dgm:prSet presAssocID="{64B83EC9-18BC-43F3-A85F-60666E69C94F}" presName="sibTrans" presStyleLbl="sibTrans2D1" presStyleIdx="3" presStyleCnt="6"/>
      <dgm:spPr/>
    </dgm:pt>
    <dgm:pt modelId="{0B23EF62-AA11-4AB8-AE61-34D313A60F31}" type="pres">
      <dgm:prSet presAssocID="{8DF71014-A04C-4AB0-A67B-C032BEE84805}" presName="child" presStyleLbl="alignAccFollowNode1" presStyleIdx="3" presStyleCnt="6" custScaleX="146476" custLinFactY="100000" custLinFactNeighborX="75461" custLinFactNeighborY="105343">
        <dgm:presLayoutVars>
          <dgm:chMax val="0"/>
          <dgm:bulletEnabled val="1"/>
        </dgm:presLayoutVars>
      </dgm:prSet>
      <dgm:spPr/>
    </dgm:pt>
    <dgm:pt modelId="{F6D5EFE1-214D-46D7-970E-2ABE2F62255E}" type="pres">
      <dgm:prSet presAssocID="{8A558593-FC03-481C-9478-A627755EA32A}" presName="sibTrans" presStyleLbl="sibTrans2D1" presStyleIdx="4" presStyleCnt="6" custAng="10499399"/>
      <dgm:spPr/>
    </dgm:pt>
    <dgm:pt modelId="{705C3C37-F6AC-4D3E-802A-F2B931C5B1EC}" type="pres">
      <dgm:prSet presAssocID="{EAA30D59-9ECD-4258-9F43-C6757F1BEEF7}" presName="child" presStyleLbl="alignAccFollowNode1" presStyleIdx="4" presStyleCnt="6" custScaleX="109133" custLinFactX="39878" custLinFactY="-135823" custLinFactNeighborX="10000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B6B75-3D51-4BC4-BC26-B60EF4DFD23C}" type="pres">
      <dgm:prSet presAssocID="{EC12334B-2BAC-4794-A9A8-80A38EDBDEE8}" presName="hSp" presStyleCnt="0"/>
      <dgm:spPr/>
    </dgm:pt>
    <dgm:pt modelId="{9D64E94C-63DA-4E25-A9E0-AF4A6D0146BE}" type="pres">
      <dgm:prSet presAssocID="{0CBC3DCA-FF13-4C95-8311-ED75B6E0CA27}" presName="vertFlow" presStyleCnt="0"/>
      <dgm:spPr/>
    </dgm:pt>
    <dgm:pt modelId="{7E5F22F1-EFF3-4BC4-874F-1699D9955778}" type="pres">
      <dgm:prSet presAssocID="{0CBC3DCA-FF13-4C95-8311-ED75B6E0CA27}" presName="header" presStyleLbl="node1" presStyleIdx="1" presStyleCnt="2" custScaleX="114066" custLinFactNeighborX="-11615" custLinFactNeighborY="-1082"/>
      <dgm:spPr/>
      <dgm:t>
        <a:bodyPr/>
        <a:lstStyle/>
        <a:p>
          <a:endParaRPr lang="ru-RU"/>
        </a:p>
      </dgm:t>
    </dgm:pt>
    <dgm:pt modelId="{2552CE85-D5E6-4D39-AC94-D9CD5E11401D}" type="pres">
      <dgm:prSet presAssocID="{6EA48722-EFBB-493F-A0F5-5A23A77A45B1}" presName="parTrans" presStyleLbl="sibTrans2D1" presStyleIdx="5" presStyleCnt="6"/>
      <dgm:spPr/>
    </dgm:pt>
    <dgm:pt modelId="{4CFEF919-B3EB-44DB-99C8-D7D712CC5B45}" type="pres">
      <dgm:prSet presAssocID="{DB2EAF4B-2380-4F5E-87E0-5F672E6314B6}" presName="child" presStyleLbl="alignAccFollowNode1" presStyleIdx="5" presStyleCnt="6" custScaleX="124429" custLinFactNeighborX="-12467" custLinFactNeighborY="16287">
        <dgm:presLayoutVars>
          <dgm:chMax val="0"/>
          <dgm:bulletEnabled val="1"/>
        </dgm:presLayoutVars>
      </dgm:prSet>
      <dgm:spPr/>
    </dgm:pt>
  </dgm:ptLst>
  <dgm:cxnLst>
    <dgm:cxn modelId="{3DC7D41A-7484-4D1F-A63F-3D0D86909F0E}" type="presOf" srcId="{E2258A3B-60F9-40DB-A717-332095F79CBB}" destId="{68B28251-2895-4C65-A1D1-ED8F8B096DD5}" srcOrd="0" destOrd="0" presId="urn:microsoft.com/office/officeart/2005/8/layout/lProcess1"/>
    <dgm:cxn modelId="{9E764F4F-53D9-4664-B7B2-ADF79753BBA7}" srcId="{EC12334B-2BAC-4794-A9A8-80A38EDBDEE8}" destId="{EDCE85E7-1886-4472-B1A8-19484E301635}" srcOrd="2" destOrd="0" parTransId="{305F3A6A-5033-41D8-9099-925F49F314B2}" sibTransId="{64B83EC9-18BC-43F3-A85F-60666E69C94F}"/>
    <dgm:cxn modelId="{1EC6A8F3-0FB6-4F08-A36A-9834863AC604}" type="presOf" srcId="{6EA48722-EFBB-493F-A0F5-5A23A77A45B1}" destId="{2552CE85-D5E6-4D39-AC94-D9CD5E11401D}" srcOrd="0" destOrd="0" presId="urn:microsoft.com/office/officeart/2005/8/layout/lProcess1"/>
    <dgm:cxn modelId="{D6F3E79B-AD16-4109-AFD4-58E388C44BEE}" type="presOf" srcId="{63AB5826-9FD8-4D92-B2FB-F55A30615864}" destId="{850F85F0-95ED-466A-A8A2-58F804F90D30}" srcOrd="0" destOrd="0" presId="urn:microsoft.com/office/officeart/2005/8/layout/lProcess1"/>
    <dgm:cxn modelId="{2A22D0AF-1E02-45B6-A908-03E4F48D45E2}" srcId="{EC12334B-2BAC-4794-A9A8-80A38EDBDEE8}" destId="{937DF192-06A6-4611-BBC2-090A4A6AC498}" srcOrd="0" destOrd="0" parTransId="{4CD2CA2C-77B8-44F7-ABA9-81A985A7D6C0}" sibTransId="{E2258A3B-60F9-40DB-A717-332095F79CBB}"/>
    <dgm:cxn modelId="{167A9233-F57A-437A-8FAA-D4BFE1C6CE5A}" srcId="{EC12334B-2BAC-4794-A9A8-80A38EDBDEE8}" destId="{D0457C0B-34ED-4D80-9F7A-50E99F42EDB3}" srcOrd="1" destOrd="0" parTransId="{C5898237-9ED4-4812-A233-29292D4AFF9D}" sibTransId="{608D7F76-28AE-425E-B82C-8413E8096B8B}"/>
    <dgm:cxn modelId="{7BFEBD74-8549-4545-A58A-907046E67D98}" type="presOf" srcId="{D0457C0B-34ED-4D80-9F7A-50E99F42EDB3}" destId="{83AA1714-BBFB-4FBF-91B5-3C7775E023DF}" srcOrd="0" destOrd="0" presId="urn:microsoft.com/office/officeart/2005/8/layout/lProcess1"/>
    <dgm:cxn modelId="{1955C2CC-03F7-4F96-BE07-4A0E2DDDC4E7}" type="presOf" srcId="{8A558593-FC03-481C-9478-A627755EA32A}" destId="{F6D5EFE1-214D-46D7-970E-2ABE2F62255E}" srcOrd="0" destOrd="0" presId="urn:microsoft.com/office/officeart/2005/8/layout/lProcess1"/>
    <dgm:cxn modelId="{49777809-5CAF-4441-A511-9CE27E034147}" srcId="{63AB5826-9FD8-4D92-B2FB-F55A30615864}" destId="{0CBC3DCA-FF13-4C95-8311-ED75B6E0CA27}" srcOrd="1" destOrd="0" parTransId="{3878CEBF-63D8-42F5-AFCD-8759C65042EB}" sibTransId="{118643CD-03B0-49C0-A1B2-D00EED6D6E0E}"/>
    <dgm:cxn modelId="{1DF01BA2-5678-4BFC-B720-E1DDE5C2A526}" type="presOf" srcId="{EC12334B-2BAC-4794-A9A8-80A38EDBDEE8}" destId="{C08CF061-29D0-43E3-A39E-AADE502F3900}" srcOrd="0" destOrd="0" presId="urn:microsoft.com/office/officeart/2005/8/layout/lProcess1"/>
    <dgm:cxn modelId="{577D9116-9D7E-4D5B-9719-99E456D8DECA}" srcId="{63AB5826-9FD8-4D92-B2FB-F55A30615864}" destId="{EC12334B-2BAC-4794-A9A8-80A38EDBDEE8}" srcOrd="0" destOrd="0" parTransId="{5661F85C-8BA7-4F29-B6D2-1796BD387EDB}" sibTransId="{8D93A164-F2F5-4078-A621-3654BC1E3715}"/>
    <dgm:cxn modelId="{7E5AE4BD-171B-4645-B768-A28B5CA8300C}" type="presOf" srcId="{EAA30D59-9ECD-4258-9F43-C6757F1BEEF7}" destId="{705C3C37-F6AC-4D3E-802A-F2B931C5B1EC}" srcOrd="0" destOrd="0" presId="urn:microsoft.com/office/officeart/2005/8/layout/lProcess1"/>
    <dgm:cxn modelId="{F69E8A66-1DD5-4284-8A2C-C56A9B0F131D}" type="presOf" srcId="{0CBC3DCA-FF13-4C95-8311-ED75B6E0CA27}" destId="{7E5F22F1-EFF3-4BC4-874F-1699D9955778}" srcOrd="0" destOrd="0" presId="urn:microsoft.com/office/officeart/2005/8/layout/lProcess1"/>
    <dgm:cxn modelId="{8CD62B9E-B012-4A0A-93CD-8F952684BA40}" srcId="{EC12334B-2BAC-4794-A9A8-80A38EDBDEE8}" destId="{EAA30D59-9ECD-4258-9F43-C6757F1BEEF7}" srcOrd="4" destOrd="0" parTransId="{928142B9-02E6-4F18-8BFD-9E2BE1E6D076}" sibTransId="{3BFCAACF-E0D6-4208-BA29-13A0591BD325}"/>
    <dgm:cxn modelId="{6FBF6B0A-7C6C-4350-BAFA-C308D050129E}" type="presOf" srcId="{8DF71014-A04C-4AB0-A67B-C032BEE84805}" destId="{0B23EF62-AA11-4AB8-AE61-34D313A60F31}" srcOrd="0" destOrd="0" presId="urn:microsoft.com/office/officeart/2005/8/layout/lProcess1"/>
    <dgm:cxn modelId="{723EB67D-4F59-4757-B314-DAEA746820ED}" type="presOf" srcId="{4CD2CA2C-77B8-44F7-ABA9-81A985A7D6C0}" destId="{900A1360-7C62-40A8-97E6-6AC8C40B81E9}" srcOrd="0" destOrd="0" presId="urn:microsoft.com/office/officeart/2005/8/layout/lProcess1"/>
    <dgm:cxn modelId="{42A63EE9-DB02-4EC7-BAE3-426BEF518AC0}" type="presOf" srcId="{937DF192-06A6-4611-BBC2-090A4A6AC498}" destId="{8546B5CA-06C5-42FE-A8AD-93D29C98697C}" srcOrd="0" destOrd="0" presId="urn:microsoft.com/office/officeart/2005/8/layout/lProcess1"/>
    <dgm:cxn modelId="{0450EB85-E29C-4A0E-9FB7-E3F3447DDD33}" type="presOf" srcId="{DB2EAF4B-2380-4F5E-87E0-5F672E6314B6}" destId="{4CFEF919-B3EB-44DB-99C8-D7D712CC5B45}" srcOrd="0" destOrd="0" presId="urn:microsoft.com/office/officeart/2005/8/layout/lProcess1"/>
    <dgm:cxn modelId="{27F488A7-A76B-4D2E-9878-A22B2FE6AE33}" type="presOf" srcId="{608D7F76-28AE-425E-B82C-8413E8096B8B}" destId="{83334062-4118-42EB-9905-8ED1802104C5}" srcOrd="0" destOrd="0" presId="urn:microsoft.com/office/officeart/2005/8/layout/lProcess1"/>
    <dgm:cxn modelId="{04179F60-DB5F-4EC0-B75F-FABD44F88EA5}" srcId="{EC12334B-2BAC-4794-A9A8-80A38EDBDEE8}" destId="{8DF71014-A04C-4AB0-A67B-C032BEE84805}" srcOrd="3" destOrd="0" parTransId="{797F7A60-B161-40F9-B7D4-CD63CF18B0E5}" sibTransId="{8A558593-FC03-481C-9478-A627755EA32A}"/>
    <dgm:cxn modelId="{4FB0225F-2369-451C-A820-81DD87CD08C6}" srcId="{0CBC3DCA-FF13-4C95-8311-ED75B6E0CA27}" destId="{DB2EAF4B-2380-4F5E-87E0-5F672E6314B6}" srcOrd="0" destOrd="0" parTransId="{6EA48722-EFBB-493F-A0F5-5A23A77A45B1}" sibTransId="{E908A081-DB00-423C-B4A1-72EA31571B03}"/>
    <dgm:cxn modelId="{FE049C7D-1C47-42EA-88B6-6EDDB7DA89C4}" type="presOf" srcId="{64B83EC9-18BC-43F3-A85F-60666E69C94F}" destId="{4289FF27-4C61-49DC-9F89-F1CE9BD669B2}" srcOrd="0" destOrd="0" presId="urn:microsoft.com/office/officeart/2005/8/layout/lProcess1"/>
    <dgm:cxn modelId="{6407F337-38B7-4254-BA8F-6505954EEA05}" type="presOf" srcId="{EDCE85E7-1886-4472-B1A8-19484E301635}" destId="{C4BA1B19-6610-4112-BF33-EC0239319C4B}" srcOrd="0" destOrd="0" presId="urn:microsoft.com/office/officeart/2005/8/layout/lProcess1"/>
    <dgm:cxn modelId="{27B03F6E-5477-43F6-A98E-594436BEB6AB}" type="presParOf" srcId="{850F85F0-95ED-466A-A8A2-58F804F90D30}" destId="{7C250E64-74E7-4027-8526-BA6F867AD76F}" srcOrd="0" destOrd="0" presId="urn:microsoft.com/office/officeart/2005/8/layout/lProcess1"/>
    <dgm:cxn modelId="{32952773-DDAD-4AF0-BDF4-457F2A2A411A}" type="presParOf" srcId="{7C250E64-74E7-4027-8526-BA6F867AD76F}" destId="{C08CF061-29D0-43E3-A39E-AADE502F3900}" srcOrd="0" destOrd="0" presId="urn:microsoft.com/office/officeart/2005/8/layout/lProcess1"/>
    <dgm:cxn modelId="{E1648FFD-8B3C-467C-AB99-C5E94F07B07D}" type="presParOf" srcId="{7C250E64-74E7-4027-8526-BA6F867AD76F}" destId="{900A1360-7C62-40A8-97E6-6AC8C40B81E9}" srcOrd="1" destOrd="0" presId="urn:microsoft.com/office/officeart/2005/8/layout/lProcess1"/>
    <dgm:cxn modelId="{E39A97D2-A63A-4088-A364-E15D68969B3A}" type="presParOf" srcId="{7C250E64-74E7-4027-8526-BA6F867AD76F}" destId="{8546B5CA-06C5-42FE-A8AD-93D29C98697C}" srcOrd="2" destOrd="0" presId="urn:microsoft.com/office/officeart/2005/8/layout/lProcess1"/>
    <dgm:cxn modelId="{5194BF26-353B-4ADC-885D-D4D8B1B70E01}" type="presParOf" srcId="{7C250E64-74E7-4027-8526-BA6F867AD76F}" destId="{68B28251-2895-4C65-A1D1-ED8F8B096DD5}" srcOrd="3" destOrd="0" presId="urn:microsoft.com/office/officeart/2005/8/layout/lProcess1"/>
    <dgm:cxn modelId="{F34A00AF-E0AC-413D-B18A-EC83D9633070}" type="presParOf" srcId="{7C250E64-74E7-4027-8526-BA6F867AD76F}" destId="{83AA1714-BBFB-4FBF-91B5-3C7775E023DF}" srcOrd="4" destOrd="0" presId="urn:microsoft.com/office/officeart/2005/8/layout/lProcess1"/>
    <dgm:cxn modelId="{A2D012EE-2C48-433F-B2D8-EBAAE74AC290}" type="presParOf" srcId="{7C250E64-74E7-4027-8526-BA6F867AD76F}" destId="{83334062-4118-42EB-9905-8ED1802104C5}" srcOrd="5" destOrd="0" presId="urn:microsoft.com/office/officeart/2005/8/layout/lProcess1"/>
    <dgm:cxn modelId="{3675A84B-F5D9-4607-B11A-69ABA36C9A4D}" type="presParOf" srcId="{7C250E64-74E7-4027-8526-BA6F867AD76F}" destId="{C4BA1B19-6610-4112-BF33-EC0239319C4B}" srcOrd="6" destOrd="0" presId="urn:microsoft.com/office/officeart/2005/8/layout/lProcess1"/>
    <dgm:cxn modelId="{D28A9B83-27B1-40DF-A0EB-02B49237BA91}" type="presParOf" srcId="{7C250E64-74E7-4027-8526-BA6F867AD76F}" destId="{4289FF27-4C61-49DC-9F89-F1CE9BD669B2}" srcOrd="7" destOrd="0" presId="urn:microsoft.com/office/officeart/2005/8/layout/lProcess1"/>
    <dgm:cxn modelId="{28942F1F-E7A0-4193-8EA0-68F1A1FA4263}" type="presParOf" srcId="{7C250E64-74E7-4027-8526-BA6F867AD76F}" destId="{0B23EF62-AA11-4AB8-AE61-34D313A60F31}" srcOrd="8" destOrd="0" presId="urn:microsoft.com/office/officeart/2005/8/layout/lProcess1"/>
    <dgm:cxn modelId="{F3F07F8F-7CCF-4FA1-B0FC-4EA2585E3F61}" type="presParOf" srcId="{7C250E64-74E7-4027-8526-BA6F867AD76F}" destId="{F6D5EFE1-214D-46D7-970E-2ABE2F62255E}" srcOrd="9" destOrd="0" presId="urn:microsoft.com/office/officeart/2005/8/layout/lProcess1"/>
    <dgm:cxn modelId="{1202EF0E-9A32-4CC1-9FDF-95770853FBB0}" type="presParOf" srcId="{7C250E64-74E7-4027-8526-BA6F867AD76F}" destId="{705C3C37-F6AC-4D3E-802A-F2B931C5B1EC}" srcOrd="10" destOrd="0" presId="urn:microsoft.com/office/officeart/2005/8/layout/lProcess1"/>
    <dgm:cxn modelId="{E431B59B-38D6-4BAF-B366-AE69A3B02A12}" type="presParOf" srcId="{850F85F0-95ED-466A-A8A2-58F804F90D30}" destId="{51DB6B75-3D51-4BC4-BC26-B60EF4DFD23C}" srcOrd="1" destOrd="0" presId="urn:microsoft.com/office/officeart/2005/8/layout/lProcess1"/>
    <dgm:cxn modelId="{6D0D71D0-065B-4FB0-A249-3CACACE676ED}" type="presParOf" srcId="{850F85F0-95ED-466A-A8A2-58F804F90D30}" destId="{9D64E94C-63DA-4E25-A9E0-AF4A6D0146BE}" srcOrd="2" destOrd="0" presId="urn:microsoft.com/office/officeart/2005/8/layout/lProcess1"/>
    <dgm:cxn modelId="{D1EDE8B4-4B77-4C60-9817-3CA5A99B4E89}" type="presParOf" srcId="{9D64E94C-63DA-4E25-A9E0-AF4A6D0146BE}" destId="{7E5F22F1-EFF3-4BC4-874F-1699D9955778}" srcOrd="0" destOrd="0" presId="urn:microsoft.com/office/officeart/2005/8/layout/lProcess1"/>
    <dgm:cxn modelId="{B5472123-6E32-42F8-B3FA-7E8D2C11BA16}" type="presParOf" srcId="{9D64E94C-63DA-4E25-A9E0-AF4A6D0146BE}" destId="{2552CE85-D5E6-4D39-AC94-D9CD5E11401D}" srcOrd="1" destOrd="0" presId="urn:microsoft.com/office/officeart/2005/8/layout/lProcess1"/>
    <dgm:cxn modelId="{EAA04BB1-4F6D-4991-9DFF-567095199142}" type="presParOf" srcId="{9D64E94C-63DA-4E25-A9E0-AF4A6D0146BE}" destId="{4CFEF919-B3EB-44DB-99C8-D7D712CC5B45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02A02-165E-4750-AFF7-18F0BA307885}">
      <dsp:nvSpPr>
        <dsp:cNvPr id="0" name=""/>
        <dsp:cNvSpPr/>
      </dsp:nvSpPr>
      <dsp:spPr>
        <a:xfrm>
          <a:off x="237334" y="6901"/>
          <a:ext cx="3240357" cy="3188972"/>
        </a:xfrm>
        <a:prstGeom prst="upArrow">
          <a:avLst/>
        </a:prstGeom>
        <a:solidFill>
          <a:srgbClr val="002060"/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BDC3F1-9DA9-4566-8B77-400C8B46A6CE}">
      <dsp:nvSpPr>
        <dsp:cNvPr id="0" name=""/>
        <dsp:cNvSpPr/>
      </dsp:nvSpPr>
      <dsp:spPr>
        <a:xfrm>
          <a:off x="641669" y="939580"/>
          <a:ext cx="2597282" cy="994338"/>
        </a:xfrm>
        <a:prstGeom prst="rect">
          <a:avLst/>
        </a:prstGeom>
        <a:noFill/>
        <a:ln w="1587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0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bg1"/>
              </a:solidFill>
            </a:rPr>
            <a:t>Комплексно-тематическая модель</a:t>
          </a:r>
          <a:endParaRPr lang="ru-RU" sz="2100" b="1" kern="1200" dirty="0">
            <a:solidFill>
              <a:schemeClr val="bg1"/>
            </a:solidFill>
          </a:endParaRPr>
        </a:p>
      </dsp:txBody>
      <dsp:txXfrm>
        <a:off x="641669" y="939580"/>
        <a:ext cx="2597282" cy="994338"/>
      </dsp:txXfrm>
    </dsp:sp>
    <dsp:sp modelId="{7EEC048B-F111-44E3-8421-F1767A774A83}">
      <dsp:nvSpPr>
        <dsp:cNvPr id="0" name=""/>
        <dsp:cNvSpPr/>
      </dsp:nvSpPr>
      <dsp:spPr>
        <a:xfrm>
          <a:off x="2801891" y="2239147"/>
          <a:ext cx="2487167" cy="1865376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5D9288-4C60-4432-9BE7-13AD5E1CEDB7}">
      <dsp:nvSpPr>
        <dsp:cNvPr id="0" name=""/>
        <dsp:cNvSpPr/>
      </dsp:nvSpPr>
      <dsp:spPr>
        <a:xfrm>
          <a:off x="3089902" y="2815213"/>
          <a:ext cx="1952830" cy="852663"/>
        </a:xfrm>
        <a:prstGeom prst="rect">
          <a:avLst/>
        </a:prstGeom>
        <a:noFill/>
        <a:ln w="1587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</a:rPr>
            <a:t>Учебная модель</a:t>
          </a:r>
          <a:endParaRPr lang="ru-RU" sz="2000" b="1" kern="1200" dirty="0">
            <a:solidFill>
              <a:schemeClr val="bg1"/>
            </a:solidFill>
          </a:endParaRPr>
        </a:p>
      </dsp:txBody>
      <dsp:txXfrm>
        <a:off x="3089902" y="2815213"/>
        <a:ext cx="1952830" cy="8526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038FDA-809C-455F-AF82-9B4DCBFD6EB7}">
      <dsp:nvSpPr>
        <dsp:cNvPr id="0" name=""/>
        <dsp:cNvSpPr/>
      </dsp:nvSpPr>
      <dsp:spPr>
        <a:xfrm>
          <a:off x="2357" y="101548"/>
          <a:ext cx="2298501" cy="597050"/>
        </a:xfrm>
        <a:prstGeom prst="rect">
          <a:avLst/>
        </a:prstGeom>
        <a:solidFill>
          <a:srgbClr val="7030A0"/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Учебная модель</a:t>
          </a:r>
          <a:endParaRPr lang="ru-RU" sz="1700" kern="1200" dirty="0"/>
        </a:p>
      </dsp:txBody>
      <dsp:txXfrm>
        <a:off x="2357" y="101548"/>
        <a:ext cx="2298501" cy="597050"/>
      </dsp:txXfrm>
    </dsp:sp>
    <dsp:sp modelId="{7D98169C-19AA-4757-A3ED-109B201549FD}">
      <dsp:nvSpPr>
        <dsp:cNvPr id="0" name=""/>
        <dsp:cNvSpPr/>
      </dsp:nvSpPr>
      <dsp:spPr>
        <a:xfrm>
          <a:off x="2357" y="698598"/>
          <a:ext cx="2298501" cy="33832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Школьно-урочная форма, дисциплинарная. Вся инициатива у педагога, в помощь  воспитателю –методики, конспекты, содержание которых не было связано между собой</a:t>
          </a:r>
          <a:endParaRPr lang="ru-RU" sz="1700" kern="1200" dirty="0"/>
        </a:p>
      </dsp:txBody>
      <dsp:txXfrm>
        <a:off x="2357" y="698598"/>
        <a:ext cx="2298501" cy="3383212"/>
      </dsp:txXfrm>
    </dsp:sp>
    <dsp:sp modelId="{80E934EA-8D81-4EBE-9B8C-FB76F6E0B89E}">
      <dsp:nvSpPr>
        <dsp:cNvPr id="0" name=""/>
        <dsp:cNvSpPr/>
      </dsp:nvSpPr>
      <dsp:spPr>
        <a:xfrm>
          <a:off x="2622649" y="101548"/>
          <a:ext cx="2298501" cy="597050"/>
        </a:xfrm>
        <a:prstGeom prst="rect">
          <a:avLst/>
        </a:prstGeom>
        <a:solidFill>
          <a:srgbClr val="7030A0"/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Комплексно-тематическая модель</a:t>
          </a:r>
          <a:endParaRPr lang="ru-RU" sz="1700" kern="1200" dirty="0"/>
        </a:p>
      </dsp:txBody>
      <dsp:txXfrm>
        <a:off x="2622649" y="101548"/>
        <a:ext cx="2298501" cy="597050"/>
      </dsp:txXfrm>
    </dsp:sp>
    <dsp:sp modelId="{2C5F8A60-AADC-4B04-9F28-C50BAAA67666}">
      <dsp:nvSpPr>
        <dsp:cNvPr id="0" name=""/>
        <dsp:cNvSpPr/>
      </dsp:nvSpPr>
      <dsp:spPr>
        <a:xfrm>
          <a:off x="2622649" y="698598"/>
          <a:ext cx="2298501" cy="33832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В  основу ставится тема, реализация темы в разных видах деятельности. Включается творчество педагога. В целом образовательный процесс был направлен на расширение представлений об окружающем мире, а не на развитие.</a:t>
          </a:r>
          <a:endParaRPr lang="ru-RU" sz="1700" kern="1200" dirty="0"/>
        </a:p>
      </dsp:txBody>
      <dsp:txXfrm>
        <a:off x="2622649" y="698598"/>
        <a:ext cx="2298501" cy="3383212"/>
      </dsp:txXfrm>
    </dsp:sp>
    <dsp:sp modelId="{19BBF006-1F03-432B-8D93-9B6FBE3CCDED}">
      <dsp:nvSpPr>
        <dsp:cNvPr id="0" name=""/>
        <dsp:cNvSpPr/>
      </dsp:nvSpPr>
      <dsp:spPr>
        <a:xfrm>
          <a:off x="5242941" y="101548"/>
          <a:ext cx="2298501" cy="597050"/>
        </a:xfrm>
        <a:prstGeom prst="rect">
          <a:avLst/>
        </a:prstGeom>
        <a:solidFill>
          <a:srgbClr val="7030A0"/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Предметно-средовая модель</a:t>
          </a:r>
          <a:endParaRPr lang="ru-RU" sz="1700" kern="1200" dirty="0"/>
        </a:p>
      </dsp:txBody>
      <dsp:txXfrm>
        <a:off x="5242941" y="101548"/>
        <a:ext cx="2298501" cy="597050"/>
      </dsp:txXfrm>
    </dsp:sp>
    <dsp:sp modelId="{A23C0B01-9B4D-40C1-A4CA-8D4F7C1EB52E}">
      <dsp:nvSpPr>
        <dsp:cNvPr id="0" name=""/>
        <dsp:cNvSpPr/>
      </dsp:nvSpPr>
      <dsp:spPr>
        <a:xfrm>
          <a:off x="5242941" y="698598"/>
          <a:ext cx="2298501" cy="33832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Содержание образовательного процесс направлено на предметную среду                     (М. Монтессори). Саморазвитие ребенка, но утрачивается образовательный процесс.</a:t>
          </a:r>
          <a:endParaRPr lang="ru-RU" sz="1700" kern="1200" dirty="0"/>
        </a:p>
      </dsp:txBody>
      <dsp:txXfrm>
        <a:off x="5242941" y="698598"/>
        <a:ext cx="2298501" cy="33832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A44D2-25DF-4F13-B0E5-B3015BA1F689}">
      <dsp:nvSpPr>
        <dsp:cNvPr id="0" name=""/>
        <dsp:cNvSpPr/>
      </dsp:nvSpPr>
      <dsp:spPr>
        <a:xfrm>
          <a:off x="0" y="3082770"/>
          <a:ext cx="8064896" cy="1011833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Самостоятельная деятельность детей</a:t>
          </a:r>
          <a:endParaRPr lang="ru-RU" sz="1900" b="1" kern="1200" dirty="0"/>
        </a:p>
      </dsp:txBody>
      <dsp:txXfrm>
        <a:off x="0" y="3082770"/>
        <a:ext cx="8064896" cy="546390"/>
      </dsp:txXfrm>
    </dsp:sp>
    <dsp:sp modelId="{FD1E9CBB-D159-4F0A-AA1C-10639BEF401E}">
      <dsp:nvSpPr>
        <dsp:cNvPr id="0" name=""/>
        <dsp:cNvSpPr/>
      </dsp:nvSpPr>
      <dsp:spPr>
        <a:xfrm>
          <a:off x="0" y="3608923"/>
          <a:ext cx="8064896" cy="4654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Предметно-развивающая и игровая среда (создает воспитатель)</a:t>
          </a:r>
          <a:endParaRPr lang="ru-RU" sz="2100" b="1" kern="1200" dirty="0"/>
        </a:p>
      </dsp:txBody>
      <dsp:txXfrm>
        <a:off x="0" y="3608923"/>
        <a:ext cx="8064896" cy="465443"/>
      </dsp:txXfrm>
    </dsp:sp>
    <dsp:sp modelId="{9AE24100-0568-4464-8E32-6F64690545B1}">
      <dsp:nvSpPr>
        <dsp:cNvPr id="0" name=""/>
        <dsp:cNvSpPr/>
      </dsp:nvSpPr>
      <dsp:spPr>
        <a:xfrm rot="10800000">
          <a:off x="0" y="1541747"/>
          <a:ext cx="8064896" cy="1556200"/>
        </a:xfrm>
        <a:prstGeom prst="upArrowCallout">
          <a:avLst/>
        </a:prstGeom>
        <a:solidFill>
          <a:srgbClr val="0070C0"/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Совместная деятельность взрослых и детей</a:t>
          </a:r>
          <a:endParaRPr lang="ru-RU" sz="1900" b="1" kern="1200" dirty="0"/>
        </a:p>
      </dsp:txBody>
      <dsp:txXfrm rot="-10800000">
        <a:off x="0" y="1541747"/>
        <a:ext cx="8064896" cy="546226"/>
      </dsp:txXfrm>
    </dsp:sp>
    <dsp:sp modelId="{DED3B7DC-8B2E-48A2-A177-5F002F134A34}">
      <dsp:nvSpPr>
        <dsp:cNvPr id="0" name=""/>
        <dsp:cNvSpPr/>
      </dsp:nvSpPr>
      <dsp:spPr>
        <a:xfrm>
          <a:off x="0" y="2048960"/>
          <a:ext cx="8064896" cy="5433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Режимные моменты, в которых осуществляется решение образовательного процесса (утренний прием, прогулка, подготовка ко сну, питание и др.)</a:t>
          </a:r>
          <a:endParaRPr lang="ru-RU" sz="1600" b="1" kern="1200" dirty="0"/>
        </a:p>
      </dsp:txBody>
      <dsp:txXfrm>
        <a:off x="0" y="2048960"/>
        <a:ext cx="8064896" cy="543330"/>
      </dsp:txXfrm>
    </dsp:sp>
    <dsp:sp modelId="{4E1EAF89-29A0-4370-B2D1-D0E287DDE346}">
      <dsp:nvSpPr>
        <dsp:cNvPr id="0" name=""/>
        <dsp:cNvSpPr/>
      </dsp:nvSpPr>
      <dsp:spPr>
        <a:xfrm rot="10800000">
          <a:off x="0" y="723"/>
          <a:ext cx="8064896" cy="1556200"/>
        </a:xfrm>
        <a:prstGeom prst="upArrowCallout">
          <a:avLst/>
        </a:prstGeom>
        <a:solidFill>
          <a:srgbClr val="7030A0"/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Учебный блок</a:t>
          </a:r>
          <a:endParaRPr lang="ru-RU" sz="1900" b="1" kern="1200" dirty="0"/>
        </a:p>
      </dsp:txBody>
      <dsp:txXfrm rot="-10800000">
        <a:off x="0" y="723"/>
        <a:ext cx="8064896" cy="546226"/>
      </dsp:txXfrm>
    </dsp:sp>
    <dsp:sp modelId="{54535521-F06E-43DF-9EB2-728E4EC949D2}">
      <dsp:nvSpPr>
        <dsp:cNvPr id="0" name=""/>
        <dsp:cNvSpPr/>
      </dsp:nvSpPr>
      <dsp:spPr>
        <a:xfrm>
          <a:off x="0" y="413691"/>
          <a:ext cx="8064896" cy="7318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Основная форма - занятие (в соответствии с расписанием занятий, на которых решались образовательные задачи, сформулированные в комплексных программах по разделам - методикам)</a:t>
          </a:r>
          <a:endParaRPr lang="ru-RU" sz="1600" b="1" kern="1200" dirty="0"/>
        </a:p>
      </dsp:txBody>
      <dsp:txXfrm>
        <a:off x="0" y="413691"/>
        <a:ext cx="8064896" cy="7318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99997-D298-48C5-AFE1-1B07887EBBBB}">
      <dsp:nvSpPr>
        <dsp:cNvPr id="0" name=""/>
        <dsp:cNvSpPr/>
      </dsp:nvSpPr>
      <dsp:spPr>
        <a:xfrm>
          <a:off x="4180" y="0"/>
          <a:ext cx="4021478" cy="53285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4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Деятельность воспитателя</a:t>
          </a:r>
          <a:endParaRPr lang="ru-RU" sz="2400" b="1" kern="1200" dirty="0"/>
        </a:p>
      </dsp:txBody>
      <dsp:txXfrm>
        <a:off x="4180" y="0"/>
        <a:ext cx="4021478" cy="1598577"/>
      </dsp:txXfrm>
    </dsp:sp>
    <dsp:sp modelId="{E9719A1E-8974-40BF-81A1-58919D3CFA2C}">
      <dsp:nvSpPr>
        <dsp:cNvPr id="0" name=""/>
        <dsp:cNvSpPr/>
      </dsp:nvSpPr>
      <dsp:spPr>
        <a:xfrm>
          <a:off x="377470" y="1330579"/>
          <a:ext cx="3217182" cy="7572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Организационный момент и мотивация деятельности</a:t>
          </a:r>
          <a:endParaRPr lang="ru-RU" sz="1400" b="1" kern="1200" dirty="0"/>
        </a:p>
      </dsp:txBody>
      <dsp:txXfrm>
        <a:off x="399649" y="1352758"/>
        <a:ext cx="3172824" cy="712889"/>
      </dsp:txXfrm>
    </dsp:sp>
    <dsp:sp modelId="{1CCB0BFF-A63B-4FEA-8D30-B61EC1AD0247}">
      <dsp:nvSpPr>
        <dsp:cNvPr id="0" name=""/>
        <dsp:cNvSpPr/>
      </dsp:nvSpPr>
      <dsp:spPr>
        <a:xfrm>
          <a:off x="377470" y="2199357"/>
          <a:ext cx="3217182" cy="6540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Передача информации -изложение учебного (программного) материала</a:t>
          </a:r>
          <a:endParaRPr lang="ru-RU" sz="1400" kern="1200" dirty="0"/>
        </a:p>
      </dsp:txBody>
      <dsp:txXfrm>
        <a:off x="396627" y="2218514"/>
        <a:ext cx="3178868" cy="615739"/>
      </dsp:txXfrm>
    </dsp:sp>
    <dsp:sp modelId="{5D8C3CFF-C6EF-4135-96AD-9947823DD481}">
      <dsp:nvSpPr>
        <dsp:cNvPr id="0" name=""/>
        <dsp:cNvSpPr/>
      </dsp:nvSpPr>
      <dsp:spPr>
        <a:xfrm>
          <a:off x="377470" y="2954276"/>
          <a:ext cx="3217182" cy="5685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Различные способы закрепления учебного материала</a:t>
          </a:r>
          <a:endParaRPr lang="ru-RU" sz="1400" b="1" kern="1200" dirty="0"/>
        </a:p>
      </dsp:txBody>
      <dsp:txXfrm>
        <a:off x="394123" y="2970929"/>
        <a:ext cx="3183876" cy="535274"/>
      </dsp:txXfrm>
    </dsp:sp>
    <dsp:sp modelId="{D55D0B9E-86D7-4FCA-8617-0B7C3A80D88C}">
      <dsp:nvSpPr>
        <dsp:cNvPr id="0" name=""/>
        <dsp:cNvSpPr/>
      </dsp:nvSpPr>
      <dsp:spPr>
        <a:xfrm>
          <a:off x="377470" y="3636051"/>
          <a:ext cx="3217182" cy="566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Подведение итогов занятия, индивидуальная оценка</a:t>
          </a:r>
          <a:endParaRPr lang="ru-RU" sz="1400" b="1" kern="1200" dirty="0"/>
        </a:p>
      </dsp:txBody>
      <dsp:txXfrm>
        <a:off x="394066" y="3652647"/>
        <a:ext cx="3183990" cy="533451"/>
      </dsp:txXfrm>
    </dsp:sp>
    <dsp:sp modelId="{AD8C73DD-1B6E-4BD0-8141-98DAFE51265D}">
      <dsp:nvSpPr>
        <dsp:cNvPr id="0" name=""/>
        <dsp:cNvSpPr/>
      </dsp:nvSpPr>
      <dsp:spPr>
        <a:xfrm>
          <a:off x="406328" y="4370009"/>
          <a:ext cx="3217182" cy="6917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Определение новых целей</a:t>
          </a:r>
          <a:endParaRPr lang="ru-RU" sz="1400" b="1" kern="1200" dirty="0"/>
        </a:p>
      </dsp:txBody>
      <dsp:txXfrm>
        <a:off x="426590" y="4390271"/>
        <a:ext cx="3176658" cy="651261"/>
      </dsp:txXfrm>
    </dsp:sp>
    <dsp:sp modelId="{83C5CA03-9C04-4AB3-8951-51B29EFE4B4A}">
      <dsp:nvSpPr>
        <dsp:cNvPr id="0" name=""/>
        <dsp:cNvSpPr/>
      </dsp:nvSpPr>
      <dsp:spPr>
        <a:xfrm>
          <a:off x="4327269" y="0"/>
          <a:ext cx="4021478" cy="53285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4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Деятельность ребенка</a:t>
          </a:r>
          <a:endParaRPr lang="ru-RU" sz="2400" b="1" kern="1200" dirty="0"/>
        </a:p>
      </dsp:txBody>
      <dsp:txXfrm>
        <a:off x="4327269" y="0"/>
        <a:ext cx="4021478" cy="1598577"/>
      </dsp:txXfrm>
    </dsp:sp>
    <dsp:sp modelId="{482F7C3D-A05A-4410-90F1-0EFC310DE9E5}">
      <dsp:nvSpPr>
        <dsp:cNvPr id="0" name=""/>
        <dsp:cNvSpPr/>
      </dsp:nvSpPr>
      <dsp:spPr>
        <a:xfrm>
          <a:off x="4752516" y="1317212"/>
          <a:ext cx="3217182" cy="7109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Возникновение интереса</a:t>
          </a:r>
          <a:endParaRPr lang="ru-RU" sz="1600" b="1" kern="1200" dirty="0"/>
        </a:p>
      </dsp:txBody>
      <dsp:txXfrm>
        <a:off x="4773339" y="1338035"/>
        <a:ext cx="3175536" cy="669318"/>
      </dsp:txXfrm>
    </dsp:sp>
    <dsp:sp modelId="{A8457B32-9835-446C-867E-AE005798C7FC}">
      <dsp:nvSpPr>
        <dsp:cNvPr id="0" name=""/>
        <dsp:cNvSpPr/>
      </dsp:nvSpPr>
      <dsp:spPr>
        <a:xfrm>
          <a:off x="4752516" y="2185749"/>
          <a:ext cx="3217182" cy="6128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Восприятие информации, передаваемой педагогом</a:t>
          </a:r>
          <a:endParaRPr lang="ru-RU" sz="1400" b="1" kern="1200" dirty="0"/>
        </a:p>
      </dsp:txBody>
      <dsp:txXfrm>
        <a:off x="4770466" y="2203699"/>
        <a:ext cx="3181282" cy="576947"/>
      </dsp:txXfrm>
    </dsp:sp>
    <dsp:sp modelId="{7F0901B5-F017-4F0C-B797-D486FB94E507}">
      <dsp:nvSpPr>
        <dsp:cNvPr id="0" name=""/>
        <dsp:cNvSpPr/>
      </dsp:nvSpPr>
      <dsp:spPr>
        <a:xfrm>
          <a:off x="4752516" y="2920665"/>
          <a:ext cx="3217182" cy="5217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Осмысление полученной информации</a:t>
          </a:r>
          <a:endParaRPr lang="ru-RU" sz="1400" b="1" kern="1200" dirty="0"/>
        </a:p>
      </dsp:txBody>
      <dsp:txXfrm>
        <a:off x="4767797" y="2935946"/>
        <a:ext cx="3186620" cy="491174"/>
      </dsp:txXfrm>
    </dsp:sp>
    <dsp:sp modelId="{0FFA084E-E990-4852-9C36-C5F8E25B689B}">
      <dsp:nvSpPr>
        <dsp:cNvPr id="0" name=""/>
        <dsp:cNvSpPr/>
      </dsp:nvSpPr>
      <dsp:spPr>
        <a:xfrm>
          <a:off x="4752516" y="3521959"/>
          <a:ext cx="3217182" cy="5217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Возникновение чувства удовлетворения</a:t>
          </a:r>
          <a:endParaRPr lang="ru-RU" sz="1400" kern="1200" dirty="0"/>
        </a:p>
      </dsp:txBody>
      <dsp:txXfrm>
        <a:off x="4767797" y="3537240"/>
        <a:ext cx="3186620" cy="491174"/>
      </dsp:txXfrm>
    </dsp:sp>
    <dsp:sp modelId="{1016D7AF-9B4C-4855-A740-6E5877FF2260}">
      <dsp:nvSpPr>
        <dsp:cNvPr id="0" name=""/>
        <dsp:cNvSpPr/>
      </dsp:nvSpPr>
      <dsp:spPr>
        <a:xfrm>
          <a:off x="4729417" y="4287916"/>
          <a:ext cx="3217182" cy="7732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Возникновение интереса к предстоящей деятельности</a:t>
          </a:r>
          <a:endParaRPr lang="ru-RU" sz="1400" b="1" kern="1200" dirty="0"/>
        </a:p>
      </dsp:txBody>
      <dsp:txXfrm>
        <a:off x="4752065" y="4310564"/>
        <a:ext cx="3171886" cy="7279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CF061-29D0-43E3-A39E-AADE502F3900}">
      <dsp:nvSpPr>
        <dsp:cNvPr id="0" name=""/>
        <dsp:cNvSpPr/>
      </dsp:nvSpPr>
      <dsp:spPr>
        <a:xfrm>
          <a:off x="855794" y="2215"/>
          <a:ext cx="2594170" cy="5847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Деятельность воспитателя</a:t>
          </a:r>
          <a:endParaRPr lang="ru-RU" sz="1900" kern="1200" dirty="0"/>
        </a:p>
      </dsp:txBody>
      <dsp:txXfrm>
        <a:off x="872922" y="19343"/>
        <a:ext cx="2559914" cy="550527"/>
      </dsp:txXfrm>
    </dsp:sp>
    <dsp:sp modelId="{900A1360-7C62-40A8-97E6-6AC8C40B81E9}">
      <dsp:nvSpPr>
        <dsp:cNvPr id="0" name=""/>
        <dsp:cNvSpPr/>
      </dsp:nvSpPr>
      <dsp:spPr>
        <a:xfrm rot="5400000">
          <a:off x="2101710" y="638167"/>
          <a:ext cx="102337" cy="10233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46B5CA-06C5-42FE-A8AD-93D29C98697C}">
      <dsp:nvSpPr>
        <dsp:cNvPr id="0" name=""/>
        <dsp:cNvSpPr/>
      </dsp:nvSpPr>
      <dsp:spPr>
        <a:xfrm>
          <a:off x="709457" y="791673"/>
          <a:ext cx="2886843" cy="58478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Создание проблемной ситуации</a:t>
          </a:r>
          <a:endParaRPr lang="ru-RU" sz="1600" b="1" kern="1200" dirty="0"/>
        </a:p>
      </dsp:txBody>
      <dsp:txXfrm>
        <a:off x="726585" y="808801"/>
        <a:ext cx="2852587" cy="550527"/>
      </dsp:txXfrm>
    </dsp:sp>
    <dsp:sp modelId="{68B28251-2895-4C65-A1D1-ED8F8B096DD5}">
      <dsp:nvSpPr>
        <dsp:cNvPr id="0" name=""/>
        <dsp:cNvSpPr/>
      </dsp:nvSpPr>
      <dsp:spPr>
        <a:xfrm rot="1743784">
          <a:off x="2677311" y="1536558"/>
          <a:ext cx="713246" cy="10233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AA1714-BBFB-4FBF-91B5-3C7775E023DF}">
      <dsp:nvSpPr>
        <dsp:cNvPr id="0" name=""/>
        <dsp:cNvSpPr/>
      </dsp:nvSpPr>
      <dsp:spPr>
        <a:xfrm>
          <a:off x="1864698" y="1772644"/>
          <a:ext cx="4106631" cy="58478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Совместное определение значимых проблем, выдвижение гипотез по их решению</a:t>
          </a:r>
          <a:endParaRPr lang="ru-RU" sz="1600" b="1" kern="1200" dirty="0"/>
        </a:p>
      </dsp:txBody>
      <dsp:txXfrm>
        <a:off x="1881826" y="1789772"/>
        <a:ext cx="4072375" cy="550527"/>
      </dsp:txXfrm>
    </dsp:sp>
    <dsp:sp modelId="{83334062-4118-42EB-9905-8ED1802104C5}">
      <dsp:nvSpPr>
        <dsp:cNvPr id="0" name=""/>
        <dsp:cNvSpPr/>
      </dsp:nvSpPr>
      <dsp:spPr>
        <a:xfrm rot="8313168">
          <a:off x="2521257" y="2567457"/>
          <a:ext cx="850457" cy="10233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BA1B19-6610-4112-BF33-EC0239319C4B}">
      <dsp:nvSpPr>
        <dsp:cNvPr id="0" name=""/>
        <dsp:cNvSpPr/>
      </dsp:nvSpPr>
      <dsp:spPr>
        <a:xfrm>
          <a:off x="713644" y="2808311"/>
          <a:ext cx="2552768" cy="58478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Координация самостоятельного поиска</a:t>
          </a:r>
          <a:endParaRPr lang="ru-RU" sz="1600" b="1" kern="1200" dirty="0"/>
        </a:p>
      </dsp:txBody>
      <dsp:txXfrm>
        <a:off x="730772" y="2825439"/>
        <a:ext cx="2518512" cy="550527"/>
      </dsp:txXfrm>
    </dsp:sp>
    <dsp:sp modelId="{4289FF27-4C61-49DC-9F89-F1CE9BD669B2}">
      <dsp:nvSpPr>
        <dsp:cNvPr id="0" name=""/>
        <dsp:cNvSpPr/>
      </dsp:nvSpPr>
      <dsp:spPr>
        <a:xfrm rot="1840226">
          <a:off x="2457624" y="3621239"/>
          <a:ext cx="992793" cy="10233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23EF62-AA11-4AB8-AE61-34D313A60F31}">
      <dsp:nvSpPr>
        <dsp:cNvPr id="0" name=""/>
        <dsp:cNvSpPr/>
      </dsp:nvSpPr>
      <dsp:spPr>
        <a:xfrm>
          <a:off x="2204878" y="3951720"/>
          <a:ext cx="3426271" cy="58478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Совместное обсуждение итогов</a:t>
          </a:r>
          <a:endParaRPr lang="ru-RU" sz="1900" b="1" kern="1200" dirty="0"/>
        </a:p>
      </dsp:txBody>
      <dsp:txXfrm>
        <a:off x="2222006" y="3968848"/>
        <a:ext cx="3392015" cy="550527"/>
      </dsp:txXfrm>
    </dsp:sp>
    <dsp:sp modelId="{F6D5EFE1-214D-46D7-970E-2ABE2F62255E}">
      <dsp:nvSpPr>
        <dsp:cNvPr id="0" name=""/>
        <dsp:cNvSpPr/>
      </dsp:nvSpPr>
      <dsp:spPr>
        <a:xfrm rot="8179262">
          <a:off x="4225598" y="3590026"/>
          <a:ext cx="891631" cy="10233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5C3C37-F6AC-4D3E-802A-F2B931C5B1EC}">
      <dsp:nvSpPr>
        <dsp:cNvPr id="0" name=""/>
        <dsp:cNvSpPr/>
      </dsp:nvSpPr>
      <dsp:spPr>
        <a:xfrm>
          <a:off x="4148430" y="2745885"/>
          <a:ext cx="2552768" cy="58478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Самостоятельный поиск</a:t>
          </a:r>
          <a:endParaRPr lang="ru-RU" sz="1600" b="1" kern="1200" dirty="0"/>
        </a:p>
      </dsp:txBody>
      <dsp:txXfrm>
        <a:off x="4165558" y="2763013"/>
        <a:ext cx="2518512" cy="550527"/>
      </dsp:txXfrm>
    </dsp:sp>
    <dsp:sp modelId="{7E5F22F1-EFF3-4BC4-874F-1699D9955778}">
      <dsp:nvSpPr>
        <dsp:cNvPr id="0" name=""/>
        <dsp:cNvSpPr/>
      </dsp:nvSpPr>
      <dsp:spPr>
        <a:xfrm>
          <a:off x="4383186" y="0"/>
          <a:ext cx="2668157" cy="5847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Деятельность ребенка</a:t>
          </a:r>
          <a:endParaRPr lang="ru-RU" sz="1600" b="1" kern="1200" dirty="0"/>
        </a:p>
      </dsp:txBody>
      <dsp:txXfrm>
        <a:off x="4400314" y="17128"/>
        <a:ext cx="2633901" cy="550527"/>
      </dsp:txXfrm>
    </dsp:sp>
    <dsp:sp modelId="{2552CE85-D5E6-4D39-AC94-D9CD5E11401D}">
      <dsp:nvSpPr>
        <dsp:cNvPr id="0" name=""/>
        <dsp:cNvSpPr/>
      </dsp:nvSpPr>
      <dsp:spPr>
        <a:xfrm rot="5483028">
          <a:off x="5647226" y="653727"/>
          <a:ext cx="120147" cy="10233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FEF919-B3EB-44DB-99C8-D7D712CC5B45}">
      <dsp:nvSpPr>
        <dsp:cNvPr id="0" name=""/>
        <dsp:cNvSpPr/>
      </dsp:nvSpPr>
      <dsp:spPr>
        <a:xfrm>
          <a:off x="4242054" y="825008"/>
          <a:ext cx="2910562" cy="58478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Возникновение состояния «хочу»</a:t>
          </a:r>
          <a:endParaRPr lang="ru-RU" sz="1600" b="1" kern="1200" dirty="0"/>
        </a:p>
      </dsp:txBody>
      <dsp:txXfrm>
        <a:off x="4259182" y="842136"/>
        <a:ext cx="2876306" cy="550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543800" cy="1812776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/>
                <a:ea typeface="Calibri"/>
              </a:rPr>
              <a:t>Организация </a:t>
            </a:r>
            <a:r>
              <a:rPr lang="ru-RU" sz="3600" b="1" dirty="0">
                <a:solidFill>
                  <a:schemeClr val="bg1"/>
                </a:solidFill>
                <a:latin typeface="Times New Roman"/>
                <a:ea typeface="Calibri"/>
              </a:rPr>
              <a:t>образовательного процесса в ДОО в соответствии с </a:t>
            </a:r>
            <a:r>
              <a:rPr lang="ru-RU" sz="3600" b="1" dirty="0" smtClean="0">
                <a:solidFill>
                  <a:schemeClr val="bg1"/>
                </a:solidFill>
                <a:latin typeface="Times New Roman"/>
                <a:ea typeface="Calibri"/>
              </a:rPr>
              <a:t>требованиями нового образовательного стандарта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15616" y="3789040"/>
            <a:ext cx="6858000" cy="990600"/>
          </a:xfrm>
        </p:spPr>
        <p:txBody>
          <a:bodyPr/>
          <a:lstStyle/>
          <a:p>
            <a:pPr algn="r"/>
            <a:r>
              <a:rPr lang="ru-RU" dirty="0" smtClean="0"/>
              <a:t>Занятие 2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63888" y="50851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ea typeface="Calibri"/>
              </a:rPr>
              <a:t>Морозова Марина Васильевна, методист Управления образования ИКМО г.Казани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297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914456" cy="1600200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sz="3600" dirty="0">
                <a:ea typeface="Calibri"/>
                <a:cs typeface="Times New Roman"/>
              </a:rPr>
              <a:t>Распространенная модель организации образовательного процесса до</a:t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>введения в действие ФГТ и ФГОС </a:t>
            </a:r>
            <a:r>
              <a:rPr lang="ru-RU" sz="3600" dirty="0" smtClean="0">
                <a:ea typeface="Calibri"/>
                <a:cs typeface="Times New Roman"/>
              </a:rPr>
              <a:t>ДО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1480094"/>
              </p:ext>
            </p:extLst>
          </p:nvPr>
        </p:nvGraphicFramePr>
        <p:xfrm>
          <a:off x="539552" y="476672"/>
          <a:ext cx="8064896" cy="4095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468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781800" cy="95212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700" dirty="0">
                <a:ea typeface="Calibri"/>
                <a:cs typeface="Times New Roman"/>
              </a:rPr>
              <a:t>С</a:t>
            </a:r>
            <a:r>
              <a:rPr lang="ru-RU" sz="2700" dirty="0" smtClean="0">
                <a:ea typeface="Calibri"/>
                <a:cs typeface="Times New Roman"/>
              </a:rPr>
              <a:t>труктура построения обучающего занятия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66205"/>
              </p:ext>
            </p:extLst>
          </p:nvPr>
        </p:nvGraphicFramePr>
        <p:xfrm>
          <a:off x="395536" y="1268760"/>
          <a:ext cx="835292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540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698432" cy="1600200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sz="3600" dirty="0">
                <a:ea typeface="Calibri"/>
                <a:cs typeface="Times New Roman"/>
              </a:rPr>
              <a:t>Предметно- средовая модель (или предметно-</a:t>
            </a:r>
            <a:r>
              <a:rPr lang="ru-RU" sz="3600" dirty="0" err="1">
                <a:ea typeface="Calibri"/>
                <a:cs typeface="Times New Roman"/>
              </a:rPr>
              <a:t>средовый</a:t>
            </a:r>
            <a:r>
              <a:rPr lang="ru-RU" sz="3600" dirty="0">
                <a:ea typeface="Calibri"/>
                <a:cs typeface="Times New Roman"/>
              </a:rPr>
              <a:t> принцип) в</a:t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>практике дошкольного </a:t>
            </a:r>
            <a:r>
              <a:rPr lang="ru-RU" sz="3600" dirty="0" smtClean="0">
                <a:ea typeface="Calibri"/>
                <a:cs typeface="Times New Roman"/>
              </a:rPr>
              <a:t>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ea typeface="Calibri"/>
              </a:rPr>
              <a:t>В предметно – средовом принципе построения  образовательного процесса (ярким примером является система М. Монтессори) главной составляющей  является дидактический материал, действие с которым,  по  мнению  авторов, автоматически развивает ребёнка, соответственно, взрослому отводится второстепенная роль, опосредованная в зависимости от направленности дидактического материала.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560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581128"/>
            <a:ext cx="6781800" cy="1600200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sz="3200" dirty="0">
                <a:ea typeface="Calibri"/>
                <a:cs typeface="Times New Roman"/>
              </a:rPr>
              <a:t>Комплексно-тематическая модель организации образовательного</a:t>
            </a:r>
            <a:br>
              <a:rPr lang="ru-RU" sz="3200" dirty="0">
                <a:ea typeface="Calibri"/>
                <a:cs typeface="Times New Roman"/>
              </a:rPr>
            </a:br>
            <a:r>
              <a:rPr lang="ru-RU" sz="3200" dirty="0">
                <a:ea typeface="Calibri"/>
                <a:cs typeface="Times New Roman"/>
              </a:rPr>
              <a:t>процесса в </a:t>
            </a:r>
            <a:r>
              <a:rPr lang="ru-RU" sz="3200" dirty="0" smtClean="0">
                <a:ea typeface="Calibri"/>
                <a:cs typeface="Times New Roman"/>
              </a:rPr>
              <a:t>ДОО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ea typeface="Calibri"/>
              </a:rPr>
              <a:t>Реализация </a:t>
            </a:r>
            <a:r>
              <a:rPr lang="ru-RU" dirty="0">
                <a:ea typeface="Calibri"/>
              </a:rPr>
              <a:t>темы в разных видах детской деятельности («проживание» ее ребенком) вынуждает взрослого к выбору более свободной позиции, нежели учительская, приближая ее к позиции партнера и сотрудника. </a:t>
            </a:r>
            <a:endParaRPr lang="ru-RU" dirty="0" smtClean="0">
              <a:ea typeface="Calibri"/>
            </a:endParaRPr>
          </a:p>
          <a:p>
            <a:r>
              <a:rPr lang="ru-RU" dirty="0"/>
              <a:t>Комплексно-тематическая модель полностью соответствует возрастным психологическим особенностям детей. Вместе с тем данная модель предъявляет очень высокие требования к общей культуре, гибкости, творческому потенциалу и интуиции взрослого, без которых данная модель просто не будет работать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899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К</a:t>
            </a:r>
            <a:r>
              <a:rPr lang="ru-RU" sz="3200" dirty="0" smtClean="0"/>
              <a:t>акой </a:t>
            </a:r>
            <a:r>
              <a:rPr lang="ru-RU" sz="3200" dirty="0"/>
              <a:t>же должна быть современная модель образовательного процесса в ДОО?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i="1" dirty="0"/>
              <a:t>Основные аспекты конструирования оптимальной </a:t>
            </a:r>
            <a:r>
              <a:rPr lang="ru-RU" b="1" i="1" dirty="0" smtClean="0"/>
              <a:t>модели</a:t>
            </a:r>
            <a:r>
              <a:rPr lang="ru-RU" dirty="0"/>
              <a:t> </a:t>
            </a:r>
            <a:r>
              <a:rPr lang="ru-RU" b="1" i="1" dirty="0" smtClean="0"/>
              <a:t>организации </a:t>
            </a:r>
            <a:r>
              <a:rPr lang="ru-RU" b="1" i="1" dirty="0"/>
              <a:t>образовательного процесса в ДОО в контексте </a:t>
            </a:r>
            <a:r>
              <a:rPr lang="ru-RU" b="1" i="1" dirty="0" smtClean="0"/>
              <a:t>современных</a:t>
            </a:r>
            <a:r>
              <a:rPr lang="ru-RU" dirty="0"/>
              <a:t> </a:t>
            </a:r>
            <a:r>
              <a:rPr lang="ru-RU" b="1" i="1" dirty="0" smtClean="0"/>
              <a:t>требований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79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prstClr val="black">
                    <a:lumMod val="85000"/>
                    <a:lumOff val="15000"/>
                  </a:prstClr>
                </a:solidFill>
              </a:rPr>
              <a:t>Какой же должна быть современная модель образовательного процесса в ДОО?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a typeface="Calibri"/>
              </a:rPr>
              <a:t>При </a:t>
            </a:r>
            <a:r>
              <a:rPr lang="ru-RU" dirty="0">
                <a:ea typeface="Calibri"/>
              </a:rPr>
              <a:t>конструировании оптимальной модели образовательного процесса для детей дошкольного возраста необходимо иметь в виду особенности комплексно-тематической и предметно-средовой моделей и использовать их положительные стороны, и все это в сочетании с «партнерской» позицией взрослого, гибким подбором образовательного содержания и предметного материала.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9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914456" cy="504745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b="1" i="1" dirty="0">
                <a:solidFill>
                  <a:srgbClr val="FF0000"/>
                </a:solidFill>
                <a:ea typeface="Calibri"/>
                <a:cs typeface="Times New Roman"/>
              </a:rPr>
              <a:t>Оптимальная модель организации образовательного процесса в ДОО =</a:t>
            </a:r>
            <a:endParaRPr lang="ru-RU" sz="28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i="1" dirty="0">
                <a:solidFill>
                  <a:srgbClr val="00B050"/>
                </a:solidFill>
                <a:ea typeface="Calibri"/>
                <a:cs typeface="Times New Roman"/>
              </a:rPr>
              <a:t>комплексно-тематическая модель </a:t>
            </a:r>
            <a:r>
              <a:rPr lang="ru-RU" b="1" i="1" dirty="0">
                <a:ea typeface="Calibri"/>
                <a:cs typeface="Times New Roman"/>
              </a:rPr>
              <a:t>+ </a:t>
            </a:r>
            <a:endParaRPr lang="ru-RU" b="1" i="1" dirty="0" smtClean="0"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i="1" dirty="0" smtClean="0">
                <a:solidFill>
                  <a:srgbClr val="0070C0"/>
                </a:solidFill>
                <a:ea typeface="Calibri"/>
                <a:cs typeface="Times New Roman"/>
              </a:rPr>
              <a:t>предметно-средовая </a:t>
            </a:r>
            <a:r>
              <a:rPr lang="ru-RU" b="1" i="1" dirty="0">
                <a:solidFill>
                  <a:srgbClr val="0070C0"/>
                </a:solidFill>
                <a:ea typeface="Calibri"/>
                <a:cs typeface="Times New Roman"/>
              </a:rPr>
              <a:t>модель</a:t>
            </a:r>
            <a:endParaRPr lang="ru-RU" sz="18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i="1" dirty="0">
                <a:ea typeface="Calibri"/>
                <a:cs typeface="Times New Roman"/>
              </a:rPr>
              <a:t>+ </a:t>
            </a:r>
            <a:r>
              <a:rPr lang="ru-RU" b="1" i="1" dirty="0">
                <a:solidFill>
                  <a:srgbClr val="7030A0"/>
                </a:solidFill>
                <a:ea typeface="Calibri"/>
                <a:cs typeface="Times New Roman"/>
              </a:rPr>
              <a:t>ненавязчивая позиция взрослого </a:t>
            </a:r>
            <a:r>
              <a:rPr lang="ru-RU" b="1" i="1" dirty="0">
                <a:ea typeface="Calibri"/>
                <a:cs typeface="Times New Roman"/>
              </a:rPr>
              <a:t>+ </a:t>
            </a:r>
            <a:r>
              <a:rPr lang="ru-RU" b="1" i="1" dirty="0">
                <a:solidFill>
                  <a:srgbClr val="C00000"/>
                </a:solidFill>
                <a:ea typeface="Calibri"/>
                <a:cs typeface="Times New Roman"/>
              </a:rPr>
              <a:t>разнообразие детской активности</a:t>
            </a:r>
            <a:r>
              <a:rPr lang="ru-RU" b="1" i="1" dirty="0">
                <a:ea typeface="Calibri"/>
                <a:cs typeface="Times New Roman"/>
              </a:rPr>
              <a:t> +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i="1" dirty="0">
                <a:solidFill>
                  <a:srgbClr val="FF0000"/>
                </a:solidFill>
                <a:ea typeface="Calibri"/>
                <a:cs typeface="Times New Roman"/>
              </a:rPr>
              <a:t>свободный выбор предметного материала</a:t>
            </a:r>
            <a:endParaRPr lang="ru-RU" sz="1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20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759424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dirty="0">
                <a:ea typeface="Calibri"/>
                <a:cs typeface="Times New Roman"/>
              </a:rPr>
              <a:t>В основе оптимальной модели должны быть две основные составляющие:</a:t>
            </a:r>
            <a:endParaRPr lang="ru-RU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ru-RU" b="1" dirty="0">
                <a:ea typeface="Calibri"/>
                <a:cs typeface="Times New Roman"/>
              </a:rPr>
              <a:t>Совместная деятельность взрослого с детьми</a:t>
            </a:r>
            <a:endParaRPr lang="ru-RU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ru-RU" b="1" dirty="0">
                <a:ea typeface="Calibri"/>
                <a:cs typeface="Times New Roman"/>
              </a:rPr>
              <a:t>Свободная самостоятельная деятельность детей</a:t>
            </a:r>
            <a:endParaRPr lang="ru-RU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772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200" b="1" dirty="0" smtClean="0">
                <a:ea typeface="Calibri"/>
                <a:cs typeface="Times New Roman"/>
              </a:rPr>
              <a:t>Основные моменты организации  </a:t>
            </a:r>
            <a:r>
              <a:rPr lang="ru-RU" sz="2200" b="1" dirty="0">
                <a:ea typeface="Calibri"/>
                <a:cs typeface="Times New Roman"/>
              </a:rPr>
              <a:t>партнерской деятельности взрослого с </a:t>
            </a:r>
            <a:r>
              <a:rPr lang="ru-RU" sz="2200" b="1" dirty="0" smtClean="0">
                <a:ea typeface="Calibri"/>
                <a:cs typeface="Times New Roman"/>
              </a:rPr>
              <a:t>детьми (по Н.А</a:t>
            </a:r>
            <a:r>
              <a:rPr lang="ru-RU" sz="2200" b="1" dirty="0">
                <a:ea typeface="Calibri"/>
                <a:cs typeface="Times New Roman"/>
              </a:rPr>
              <a:t>. </a:t>
            </a:r>
            <a:r>
              <a:rPr lang="ru-RU" sz="2200" b="1" dirty="0" smtClean="0">
                <a:ea typeface="Calibri"/>
                <a:cs typeface="Times New Roman"/>
              </a:rPr>
              <a:t>Коротковой):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200" b="1" dirty="0" smtClean="0">
                <a:ea typeface="Calibri"/>
                <a:cs typeface="Times New Roman"/>
              </a:rPr>
              <a:t>Включенность </a:t>
            </a:r>
            <a:r>
              <a:rPr lang="ru-RU" sz="2200" b="1" dirty="0">
                <a:ea typeface="Calibri"/>
                <a:cs typeface="Times New Roman"/>
              </a:rPr>
              <a:t>воспитателя в деятельность наравне с детьми.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200" b="1" dirty="0" smtClean="0">
                <a:ea typeface="Calibri"/>
                <a:cs typeface="Times New Roman"/>
              </a:rPr>
              <a:t>Добровольное </a:t>
            </a:r>
            <a:r>
              <a:rPr lang="ru-RU" sz="2200" b="1" dirty="0">
                <a:ea typeface="Calibri"/>
                <a:cs typeface="Times New Roman"/>
              </a:rPr>
              <a:t>присоединение детей к деятельности.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200" b="1" dirty="0" smtClean="0">
                <a:ea typeface="Calibri"/>
                <a:cs typeface="Times New Roman"/>
              </a:rPr>
              <a:t>Свободное </a:t>
            </a:r>
            <a:r>
              <a:rPr lang="ru-RU" sz="2200" b="1" dirty="0">
                <a:ea typeface="Calibri"/>
                <a:cs typeface="Times New Roman"/>
              </a:rPr>
              <a:t>общение и перемещение детей во время деятельности (</a:t>
            </a:r>
            <a:r>
              <a:rPr lang="ru-RU" sz="2200" b="1" dirty="0" smtClean="0">
                <a:ea typeface="Calibri"/>
                <a:cs typeface="Times New Roman"/>
              </a:rPr>
              <a:t>при</a:t>
            </a:r>
            <a:r>
              <a:rPr lang="ru-RU" sz="2200" b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2200" b="1" dirty="0" smtClean="0">
                <a:ea typeface="Calibri"/>
                <a:cs typeface="Times New Roman"/>
              </a:rPr>
              <a:t>соответствующей </a:t>
            </a:r>
            <a:r>
              <a:rPr lang="ru-RU" sz="2200" b="1" dirty="0">
                <a:ea typeface="Calibri"/>
                <a:cs typeface="Times New Roman"/>
              </a:rPr>
              <a:t>организации рабочего пространства).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200" b="1" dirty="0" smtClean="0">
                <a:ea typeface="Calibri"/>
                <a:cs typeface="Times New Roman"/>
              </a:rPr>
              <a:t>Открытый </a:t>
            </a:r>
            <a:r>
              <a:rPr lang="ru-RU" sz="2200" b="1" dirty="0">
                <a:ea typeface="Calibri"/>
                <a:cs typeface="Times New Roman"/>
              </a:rPr>
              <a:t>временной конец образовательной деятельности.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70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ea typeface="Calibri"/>
                <a:cs typeface="Times New Roman"/>
              </a:rPr>
              <a:t>принципиальные отличия современной модели организации образовательного процесса от «старой» модели</a:t>
            </a:r>
            <a:r>
              <a:rPr lang="ru-RU" sz="3200" dirty="0" smtClean="0">
                <a:ea typeface="Calibri"/>
                <a:cs typeface="Times New Roman"/>
              </a:rPr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ru-RU" sz="2200" b="1" dirty="0" smtClean="0">
                <a:ea typeface="Calibri"/>
                <a:cs typeface="Times New Roman"/>
              </a:rPr>
              <a:t>Исключение </a:t>
            </a:r>
            <a:r>
              <a:rPr lang="ru-RU" sz="2200" b="1" dirty="0">
                <a:ea typeface="Calibri"/>
                <a:cs typeface="Times New Roman"/>
              </a:rPr>
              <a:t>учебного блока (но не процесса обучения</a:t>
            </a:r>
            <a:r>
              <a:rPr lang="ru-RU" sz="2200" b="1" dirty="0" smtClean="0">
                <a:ea typeface="Calibri"/>
                <a:cs typeface="Times New Roman"/>
              </a:rPr>
              <a:t>!)</a:t>
            </a:r>
          </a:p>
          <a:p>
            <a:pPr algn="just">
              <a:lnSpc>
                <a:spcPct val="110000"/>
              </a:lnSpc>
            </a:pPr>
            <a:r>
              <a:rPr lang="ru-RU" sz="2200" b="1" dirty="0" smtClean="0">
                <a:ea typeface="Calibri"/>
                <a:cs typeface="Times New Roman"/>
              </a:rPr>
              <a:t>Увеличение </a:t>
            </a:r>
            <a:r>
              <a:rPr lang="ru-RU" sz="2200" b="1" dirty="0">
                <a:ea typeface="Calibri"/>
                <a:cs typeface="Times New Roman"/>
              </a:rPr>
              <a:t>объема блока совместной деятельности взрослого и </a:t>
            </a:r>
            <a:r>
              <a:rPr lang="ru-RU" sz="2200" b="1" dirty="0" smtClean="0">
                <a:ea typeface="Calibri"/>
                <a:cs typeface="Times New Roman"/>
              </a:rPr>
              <a:t>детей</a:t>
            </a:r>
            <a:endParaRPr lang="ru-RU" sz="2200" b="1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0000"/>
              </a:lnSpc>
            </a:pPr>
            <a:r>
              <a:rPr lang="ru-RU" sz="2200" b="1" dirty="0" smtClean="0">
                <a:ea typeface="Calibri"/>
                <a:cs typeface="Times New Roman"/>
              </a:rPr>
              <a:t>Изменение  </a:t>
            </a:r>
            <a:r>
              <a:rPr lang="ru-RU" sz="2200" b="1" dirty="0">
                <a:ea typeface="Calibri"/>
                <a:cs typeface="Times New Roman"/>
              </a:rPr>
              <a:t>объема  и  содержания  понятия  «непосредственно образовательная </a:t>
            </a:r>
            <a:r>
              <a:rPr lang="ru-RU" sz="2200" b="1" dirty="0" smtClean="0">
                <a:ea typeface="Calibri"/>
                <a:cs typeface="Times New Roman"/>
              </a:rPr>
              <a:t>деятельность»</a:t>
            </a:r>
            <a:endParaRPr lang="ru-RU" sz="2200" b="1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0000"/>
              </a:lnSpc>
            </a:pPr>
            <a:r>
              <a:rPr lang="ru-RU" sz="2200" b="1" dirty="0" smtClean="0">
                <a:ea typeface="Calibri"/>
                <a:cs typeface="Times New Roman"/>
              </a:rPr>
              <a:t>Изменение </a:t>
            </a:r>
            <a:r>
              <a:rPr lang="ru-RU" sz="2200" b="1" dirty="0">
                <a:ea typeface="Calibri"/>
                <a:cs typeface="Times New Roman"/>
              </a:rPr>
              <a:t>содержания понятия «совместная деятельность взрослого </a:t>
            </a:r>
            <a:r>
              <a:rPr lang="ru-RU" sz="2200" b="1" dirty="0" smtClean="0">
                <a:ea typeface="Calibri"/>
                <a:cs typeface="Times New Roman"/>
              </a:rPr>
              <a:t>и</a:t>
            </a:r>
            <a:r>
              <a:rPr lang="ru-RU" sz="2200" b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2200" b="1" dirty="0" smtClean="0">
                <a:ea typeface="Calibri"/>
                <a:cs typeface="Times New Roman"/>
              </a:rPr>
              <a:t>детей</a:t>
            </a:r>
            <a:r>
              <a:rPr lang="ru-RU" sz="2200" b="1" dirty="0">
                <a:ea typeface="Calibri"/>
                <a:cs typeface="Times New Roman"/>
              </a:rPr>
              <a:t>» с учетом ее сущностных (а не формальных) признаков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346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План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136904" cy="4608512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b="1" dirty="0">
                <a:ea typeface="Calibri"/>
                <a:cs typeface="Times New Roman"/>
              </a:rPr>
              <a:t>1. Особенности организации образовательного процесса в ДОО в соответствии с современными требованиями.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b="1" dirty="0">
                <a:ea typeface="Calibri"/>
                <a:cs typeface="Times New Roman"/>
              </a:rPr>
              <a:t>2. Основные модели организации образовательного процесса в ДОО.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b="1" dirty="0">
                <a:ea typeface="Calibri"/>
                <a:cs typeface="Times New Roman"/>
              </a:rPr>
              <a:t>2.1 Учебная модель в практике дошкольного учреждения.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b="1" dirty="0">
                <a:ea typeface="Calibri"/>
                <a:cs typeface="Times New Roman"/>
              </a:rPr>
              <a:t>2.2 Предметно-</a:t>
            </a:r>
            <a:r>
              <a:rPr lang="ru-RU" sz="1600" b="1" dirty="0" err="1">
                <a:ea typeface="Calibri"/>
                <a:cs typeface="Times New Roman"/>
              </a:rPr>
              <a:t>средовый</a:t>
            </a:r>
            <a:r>
              <a:rPr lang="ru-RU" sz="1600" b="1" dirty="0">
                <a:ea typeface="Calibri"/>
                <a:cs typeface="Times New Roman"/>
              </a:rPr>
              <a:t> принцип построения образовательного процесса.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b="1" dirty="0">
                <a:ea typeface="Calibri"/>
                <a:cs typeface="Times New Roman"/>
              </a:rPr>
              <a:t>2.3 Комплексно-тематическая модель организации образовательного процесса в ДОО.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b="1" dirty="0">
                <a:ea typeface="Calibri"/>
                <a:cs typeface="Times New Roman"/>
              </a:rPr>
              <a:t>3. Основные аспекты конструирования оптимальной модели организации образовательного процесса в ДОО в контексте современных требований.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b="1" dirty="0">
                <a:ea typeface="Calibri"/>
                <a:cs typeface="Times New Roman"/>
              </a:rPr>
              <a:t>4. Новое содержание понятия «совместная деятельность взрослого и детей». Понимание и осознание понятия (Модель </a:t>
            </a:r>
            <a:r>
              <a:rPr lang="ru-RU" sz="1600" b="1" dirty="0" err="1">
                <a:ea typeface="Calibri"/>
                <a:cs typeface="Times New Roman"/>
              </a:rPr>
              <a:t>Фрейер</a:t>
            </a:r>
            <a:r>
              <a:rPr lang="ru-RU" sz="1600" b="1" dirty="0">
                <a:ea typeface="Calibri"/>
                <a:cs typeface="Times New Roman"/>
              </a:rPr>
              <a:t>). 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b="1" dirty="0">
                <a:ea typeface="Calibri"/>
                <a:cs typeface="Times New Roman"/>
              </a:rPr>
              <a:t>5. Основные принципы организации образовательного процесса в ДОО.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b="1" dirty="0">
                <a:ea typeface="Calibri"/>
                <a:cs typeface="Times New Roman"/>
              </a:rPr>
              <a:t>6. Проект, как одна из ведущих форм комплексно-тематического планирования</a:t>
            </a:r>
            <a:r>
              <a:rPr lang="ru-RU" sz="1600" b="1" dirty="0" smtClean="0">
                <a:ea typeface="Calibri"/>
                <a:cs typeface="Times New Roman"/>
              </a:rPr>
              <a:t>.</a:t>
            </a:r>
            <a:endParaRPr lang="ru-RU" sz="16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539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>
                <a:ea typeface="Calibri"/>
              </a:rPr>
              <a:t>Модель </a:t>
            </a:r>
            <a:r>
              <a:rPr lang="ru-RU" sz="3200" b="1" i="1" dirty="0" err="1">
                <a:ea typeface="Calibri"/>
              </a:rPr>
              <a:t>Фрейер</a:t>
            </a:r>
            <a:r>
              <a:rPr lang="ru-RU" sz="3200" b="1" i="1" dirty="0">
                <a:ea typeface="Calibri"/>
              </a:rPr>
              <a:t>. </a:t>
            </a:r>
            <a:endParaRPr lang="ru-RU" sz="3200" b="1" i="1" dirty="0" smtClean="0">
              <a:ea typeface="Calibri"/>
            </a:endParaRPr>
          </a:p>
          <a:p>
            <a:pPr marL="0" indent="0">
              <a:buNone/>
            </a:pPr>
            <a:endParaRPr lang="ru-RU" sz="3200" b="1" i="1" dirty="0" smtClean="0">
              <a:ea typeface="Calibri"/>
            </a:endParaRPr>
          </a:p>
          <a:p>
            <a:pPr marL="0" indent="0">
              <a:buNone/>
            </a:pPr>
            <a:r>
              <a:rPr lang="ru-RU" sz="3200" b="1" i="1" dirty="0" smtClean="0">
                <a:ea typeface="Calibri"/>
              </a:rPr>
              <a:t>Проектирование </a:t>
            </a:r>
            <a:r>
              <a:rPr lang="ru-RU" sz="3200" b="1" i="1" dirty="0">
                <a:ea typeface="Calibri"/>
              </a:rPr>
              <a:t>понятия «Совместная деятельность взрослого и детей</a:t>
            </a:r>
            <a:r>
              <a:rPr lang="ru-RU" sz="3200" b="1" i="1" dirty="0" smtClean="0">
                <a:ea typeface="Calibri"/>
              </a:rPr>
              <a:t>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6235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-437712"/>
            <a:ext cx="5234312" cy="698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012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ea typeface="Calibri"/>
              </a:rPr>
              <a:t>В основе совместной деятельности взрослого и детей, все-таки, взаимодействие, а не воздействие. </a:t>
            </a:r>
            <a:endParaRPr lang="ru-RU" dirty="0" smtClean="0">
              <a:ea typeface="Calibri"/>
            </a:endParaRPr>
          </a:p>
          <a:p>
            <a:r>
              <a:rPr lang="ru-RU" dirty="0"/>
              <a:t>Еще  одним  принципиальным  отличием  совместной  деятельности  от традиционных занятий является то, что на занятиях в первую очередь должны усваиваться </a:t>
            </a:r>
            <a:r>
              <a:rPr lang="ru-RU" dirty="0" smtClean="0"/>
              <a:t>знания, умения и навыки), </a:t>
            </a:r>
            <a:r>
              <a:rPr lang="ru-RU" dirty="0"/>
              <a:t>а в процессе совместной деятельности - </a:t>
            </a:r>
            <a:r>
              <a:rPr lang="ru-RU" dirty="0" smtClean="0"/>
              <a:t>нормы взаимодействия. </a:t>
            </a:r>
          </a:p>
          <a:p>
            <a:r>
              <a:rPr lang="ru-RU" dirty="0"/>
              <a:t>С</a:t>
            </a:r>
            <a:r>
              <a:rPr lang="ru-RU" dirty="0" smtClean="0"/>
              <a:t>овместная </a:t>
            </a:r>
            <a:r>
              <a:rPr lang="ru-RU" dirty="0"/>
              <a:t>деятельность педагога и детей является деятельностью </a:t>
            </a:r>
            <a:r>
              <a:rPr lang="ru-RU" dirty="0" smtClean="0"/>
              <a:t>развивающей.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03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ДО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052736"/>
            <a:ext cx="7543800" cy="388620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b="1" dirty="0">
                <a:ea typeface="Calibri"/>
                <a:cs typeface="Times New Roman"/>
              </a:rPr>
              <a:t>Пункт III. Требования к условиям реализации основной образовательной программы дошкольного образования.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b="1" dirty="0">
                <a:ea typeface="Calibri"/>
                <a:cs typeface="Times New Roman"/>
              </a:rPr>
              <a:t>Пункт 3.2.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i="1" dirty="0">
                <a:ea typeface="Calibri"/>
                <a:cs typeface="Times New Roman"/>
              </a:rPr>
              <a:t>Требования к психолого-педагогическим условиям реализации основной образовательной программы дошкольного образования.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b="1" dirty="0">
                <a:ea typeface="Calibri"/>
                <a:cs typeface="Times New Roman"/>
              </a:rPr>
              <a:t>Подпункт 3.2.1.</a:t>
            </a:r>
            <a:r>
              <a:rPr lang="ru-RU" dirty="0">
                <a:ea typeface="Calibri"/>
                <a:cs typeface="Times New Roman"/>
              </a:rPr>
              <a:t> Для успешной реализации Программы должны быть обеспечены </a:t>
            </a:r>
            <a:r>
              <a:rPr lang="ru-RU" b="1" dirty="0">
                <a:ea typeface="Calibri"/>
                <a:cs typeface="Times New Roman"/>
              </a:rPr>
              <a:t>следующие психолого-педагогические условия: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45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543800" cy="5119464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900" b="1" dirty="0">
                <a:ea typeface="Calibri"/>
                <a:cs typeface="Times New Roman"/>
              </a:rPr>
              <a:t>построение образовательной деятельности на основе взаимодействия взрослых с детьми, ориентированного на интересы и возможности каждого ребенка и учитывающего социальную ситуацию его развития;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900" b="1" dirty="0" smtClean="0">
                <a:ea typeface="Calibri"/>
                <a:cs typeface="Times New Roman"/>
              </a:rPr>
              <a:t>поддержка </a:t>
            </a:r>
            <a:r>
              <a:rPr lang="ru-RU" sz="2900" b="1" dirty="0">
                <a:ea typeface="Calibri"/>
                <a:cs typeface="Times New Roman"/>
              </a:rPr>
              <a:t>взрослыми положительного, доброжелательного отношения детей друг к другу и взаимодействия детей друг с другом в разных видах деятельности;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900" b="1" dirty="0" smtClean="0">
                <a:ea typeface="Calibri"/>
                <a:cs typeface="Times New Roman"/>
              </a:rPr>
              <a:t>поддержка </a:t>
            </a:r>
            <a:r>
              <a:rPr lang="ru-RU" sz="2900" b="1" dirty="0">
                <a:ea typeface="Calibri"/>
                <a:cs typeface="Times New Roman"/>
              </a:rPr>
              <a:t>инициативы и самостоятельности детей в специфических для них видах деятельности;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900" b="1" dirty="0" smtClean="0">
                <a:ea typeface="Calibri"/>
                <a:cs typeface="Times New Roman"/>
              </a:rPr>
              <a:t>возможность </a:t>
            </a:r>
            <a:r>
              <a:rPr lang="ru-RU" sz="2900" b="1" dirty="0">
                <a:ea typeface="Calibri"/>
                <a:cs typeface="Times New Roman"/>
              </a:rPr>
              <a:t>выбора детьми материалов, видов активности, участников совместной деятельности и общения;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77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509120"/>
            <a:ext cx="6781800" cy="1600200"/>
          </a:xfrm>
        </p:spPr>
        <p:txBody>
          <a:bodyPr>
            <a:normAutofit fontScale="90000"/>
          </a:bodyPr>
          <a:lstStyle/>
          <a:p>
            <a:pPr algn="just">
              <a:spcAft>
                <a:spcPts val="0"/>
              </a:spcAft>
            </a:pPr>
            <a:r>
              <a:rPr lang="ru-RU" sz="2700" b="1" dirty="0">
                <a:latin typeface="Times New Roman"/>
                <a:ea typeface="Calibri"/>
                <a:cs typeface="Times New Roman"/>
              </a:rPr>
              <a:t>Пункт 3.2.5. Условия, необходимые для создания социальной ситуации развития детей, соответствующей специфике дошкольного </a:t>
            </a:r>
            <a:r>
              <a:rPr lang="ru-RU" sz="2700" b="1" dirty="0" smtClean="0">
                <a:latin typeface="Times New Roman"/>
                <a:ea typeface="Calibri"/>
                <a:cs typeface="Times New Roman"/>
              </a:rPr>
              <a:t>возраста, предполагают: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ea typeface="Calibri"/>
              </a:rPr>
              <a:t>обеспечение эмоционального </a:t>
            </a:r>
            <a:r>
              <a:rPr lang="ru-RU" dirty="0" smtClean="0">
                <a:ea typeface="Calibri"/>
              </a:rPr>
              <a:t>благополучия</a:t>
            </a:r>
          </a:p>
          <a:p>
            <a:r>
              <a:rPr lang="ru-RU" dirty="0">
                <a:ea typeface="Calibri"/>
              </a:rPr>
              <a:t>поддержку индивидуальности и инициативы </a:t>
            </a:r>
            <a:r>
              <a:rPr lang="ru-RU" dirty="0" smtClean="0">
                <a:ea typeface="Calibri"/>
              </a:rPr>
              <a:t>детей</a:t>
            </a:r>
          </a:p>
          <a:p>
            <a:r>
              <a:rPr lang="ru-RU" dirty="0">
                <a:ea typeface="Calibri"/>
              </a:rPr>
              <a:t>установление правил взаимодействия в разных </a:t>
            </a:r>
            <a:r>
              <a:rPr lang="ru-RU" dirty="0" smtClean="0">
                <a:ea typeface="Calibri"/>
              </a:rPr>
              <a:t>ситуациях</a:t>
            </a:r>
          </a:p>
          <a:p>
            <a:r>
              <a:rPr lang="ru-RU" dirty="0" smtClean="0"/>
              <a:t>построение </a:t>
            </a:r>
            <a:r>
              <a:rPr lang="ru-RU" dirty="0"/>
              <a:t>вариативного развивающего образования, ориентированного на уровень развития, проявляющийся у ребенка в совместной деятельности со взрослым и более опытными сверстниками, но не актуализирующийся в его индивидуальной деятельности (далее - зона ближайшего развития каждого ребенка</a:t>
            </a:r>
            <a:r>
              <a:rPr lang="ru-RU" dirty="0" smtClean="0"/>
              <a:t>)</a:t>
            </a:r>
          </a:p>
          <a:p>
            <a:r>
              <a:rPr lang="ru-RU" dirty="0"/>
              <a:t>взаимодействие с родителями (законными представителями) по вопросам образования ребенка, непосредственного вовлечения их в образовательную деятельность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41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3200" dirty="0">
                <a:ea typeface="Calibri"/>
                <a:cs typeface="Times New Roman"/>
              </a:rPr>
              <a:t>Модель организации совместной </a:t>
            </a:r>
            <a:r>
              <a:rPr lang="ru-RU" sz="3200" dirty="0" smtClean="0">
                <a:ea typeface="Calibri"/>
                <a:cs typeface="Times New Roman"/>
              </a:rPr>
              <a:t>деятельности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823942"/>
              </p:ext>
            </p:extLst>
          </p:nvPr>
        </p:nvGraphicFramePr>
        <p:xfrm>
          <a:off x="762000" y="476672"/>
          <a:ext cx="75438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19214">
            <a:off x="5615387" y="1941674"/>
            <a:ext cx="615400" cy="251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3313">
            <a:off x="5466450" y="2979876"/>
            <a:ext cx="631322" cy="209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Двойная стрелка влево/вправо 6"/>
          <p:cNvSpPr/>
          <p:nvPr/>
        </p:nvSpPr>
        <p:spPr>
          <a:xfrm>
            <a:off x="4355976" y="1484784"/>
            <a:ext cx="648072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81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sz="3200" dirty="0">
                <a:ea typeface="Calibri"/>
                <a:cs typeface="Times New Roman"/>
              </a:rPr>
              <a:t>Основные принципы организации образовательного процесса в </a:t>
            </a:r>
            <a:r>
              <a:rPr lang="ru-RU" sz="3200" dirty="0" smtClean="0">
                <a:ea typeface="Calibri"/>
                <a:cs typeface="Times New Roman"/>
              </a:rPr>
              <a:t>ДОО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ea typeface="Calibri"/>
              </a:rPr>
              <a:t>Сегодня в «педагогическом мире» активно выделяются два основных принципа организации образовательного процесса: принцип интеграции и комплексно-тематический принцип.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837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047456"/>
          </a:xfrm>
        </p:spPr>
        <p:txBody>
          <a:bodyPr>
            <a:normAutofit/>
          </a:bodyPr>
          <a:lstStyle/>
          <a:p>
            <a:pPr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ru-RU" dirty="0">
                <a:ea typeface="Calibri"/>
                <a:cs typeface="Times New Roman"/>
              </a:rPr>
              <a:t>В  соответствии  с  комплексно-тематическим  принципом  построения образовательного процесса предлагаются для мотивации образовательной деятельности не набор отдельных игровых приемов, а цикл каких-либо значимых и интересных для дошкольников тем, сюжетов, проектов или событий, вокруг которых и «выстраивается» образовательная деятельность.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51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ea typeface="Calibri"/>
              </a:rPr>
              <a:t>интеграция – это объединение знаний из различных образовательных областей для решения одной задачи в различных видах и формах совместной деятельности. При этом знания должны дополнять, обогащать друг друга при решении дидактических задач. Специфика интеграции связана с ее осуществлением в рамках образовательного процесса в детском саду и объединением задач из разных «образовательных  областей».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55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698432" cy="1600200"/>
          </a:xfrm>
        </p:spPr>
        <p:txBody>
          <a:bodyPr>
            <a:noAutofit/>
          </a:bodyPr>
          <a:lstStyle/>
          <a:p>
            <a:r>
              <a:rPr lang="ru-RU" sz="2800" dirty="0">
                <a:ea typeface="Calibri"/>
              </a:rPr>
              <a:t>Особенности организации </a:t>
            </a:r>
            <a:r>
              <a:rPr lang="ru-RU" sz="2800" dirty="0" smtClean="0">
                <a:ea typeface="Calibri"/>
              </a:rPr>
              <a:t/>
            </a:r>
            <a:br>
              <a:rPr lang="ru-RU" sz="2800" dirty="0" smtClean="0">
                <a:ea typeface="Calibri"/>
              </a:rPr>
            </a:br>
            <a:r>
              <a:rPr lang="ru-RU" sz="2800" dirty="0" smtClean="0">
                <a:ea typeface="Calibri"/>
              </a:rPr>
              <a:t>образовательного </a:t>
            </a:r>
            <a:r>
              <a:rPr lang="ru-RU" sz="2800" dirty="0">
                <a:ea typeface="Calibri"/>
              </a:rPr>
              <a:t>процесса в ДОО </a:t>
            </a:r>
            <a:r>
              <a:rPr lang="ru-RU" sz="2800" dirty="0" smtClean="0">
                <a:ea typeface="Calibri"/>
              </a:rPr>
              <a:t/>
            </a:r>
            <a:br>
              <a:rPr lang="ru-RU" sz="2800" dirty="0" smtClean="0">
                <a:ea typeface="Calibri"/>
              </a:rPr>
            </a:br>
            <a:r>
              <a:rPr lang="ru-RU" sz="2800" dirty="0" smtClean="0">
                <a:ea typeface="Calibri"/>
              </a:rPr>
              <a:t>в </a:t>
            </a:r>
            <a:r>
              <a:rPr lang="ru-RU" sz="2800" dirty="0">
                <a:ea typeface="Calibri"/>
              </a:rPr>
              <a:t>соответствии с современными требованиями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ru-RU" dirty="0">
                <a:ea typeface="Calibri"/>
              </a:rPr>
              <a:t>Изменились подходы к организации воспитательно-образовательного процесса, что означает необходимость отказа от учебно-дисциплинарной модели с четко регламентированной структурой деятельности. </a:t>
            </a:r>
            <a:endParaRPr lang="ru-RU" dirty="0" smtClean="0">
              <a:ea typeface="Calibri"/>
            </a:endParaRPr>
          </a:p>
          <a:p>
            <a:r>
              <a:rPr lang="ru-RU" dirty="0">
                <a:ea typeface="Calibri"/>
              </a:rPr>
              <a:t>В процесс образовательного взаимодействия с детьми сегодня должны быть включены различные формы: игровые, сюжетные, интегрированные.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878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/>
          </a:bodyPr>
          <a:lstStyle/>
          <a:p>
            <a:pPr marL="0" indent="0" algn="ctr">
              <a:buNone/>
            </a:pPr>
            <a:r>
              <a:rPr lang="ru-RU" b="1" i="1" dirty="0" smtClean="0"/>
              <a:t>У взрослого меняется:</a:t>
            </a:r>
          </a:p>
          <a:p>
            <a:r>
              <a:rPr lang="ru-RU" dirty="0"/>
              <a:t>стиль поведения взрослого: от административно-регламентирующего к непринужденно-доверительному;</a:t>
            </a:r>
          </a:p>
          <a:p>
            <a:r>
              <a:rPr lang="ru-RU" dirty="0" smtClean="0"/>
              <a:t>рабочее </a:t>
            </a:r>
            <a:r>
              <a:rPr lang="ru-RU" dirty="0"/>
              <a:t>пространство, на котором разворачивается совместная работа: от отдельного места за «учительским» столом к месту за общим столом рядом с детьми;</a:t>
            </a:r>
          </a:p>
          <a:p>
            <a:r>
              <a:rPr lang="ru-RU" dirty="0" smtClean="0"/>
              <a:t>отношение </a:t>
            </a:r>
            <a:r>
              <a:rPr lang="ru-RU" dirty="0"/>
              <a:t>педагога к выполнению общей работы: от общего руководства к участию в выполнении определенной части работы и т. 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443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263480"/>
          </a:xfrm>
        </p:spPr>
        <p:txBody>
          <a:bodyPr anchor="t"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i="1" dirty="0" smtClean="0"/>
              <a:t>У ребенка появляется возможность:</a:t>
            </a:r>
          </a:p>
          <a:p>
            <a:r>
              <a:rPr lang="ru-RU" dirty="0"/>
              <a:t>В</a:t>
            </a:r>
            <a:r>
              <a:rPr lang="ru-RU" dirty="0" smtClean="0"/>
              <a:t>ыбора </a:t>
            </a:r>
            <a:r>
              <a:rPr lang="ru-RU" dirty="0"/>
              <a:t>– участвовать в этой работе или организовать что-то другое, заняться чем-то другим. </a:t>
            </a:r>
            <a:r>
              <a:rPr lang="ru-RU" dirty="0"/>
              <a:t>Дети могут сами решать, участвовать или нет в общей работе. Но это не введение вседозволенности и анархии. </a:t>
            </a:r>
            <a:r>
              <a:rPr lang="ru-RU" dirty="0" smtClean="0"/>
              <a:t>Это </a:t>
            </a:r>
            <a:r>
              <a:rPr lang="ru-RU" dirty="0"/>
              <a:t>свобода выбора между деятельностями и их содержанием, а не между деятельностью и ничегонеделанием.</a:t>
            </a:r>
          </a:p>
          <a:p>
            <a:r>
              <a:rPr lang="ru-RU" dirty="0" smtClean="0"/>
              <a:t>Вырабатываются </a:t>
            </a:r>
            <a:r>
              <a:rPr lang="ru-RU" dirty="0"/>
              <a:t>порядок и организация совместной деятельности: свободное размещение детей за общим столом, их общение с другими детьми по ходу работы и перемещение по мере необходимости. По ходу работы дети могут обратиться к педагогу, подойти к нему, обсудить с ним интересующие их </a:t>
            </a:r>
            <a:r>
              <a:rPr lang="ru-RU" dirty="0" smtClean="0"/>
              <a:t>вопросы и </a:t>
            </a:r>
            <a:r>
              <a:rPr lang="ru-RU" dirty="0"/>
              <a:t>т. п.</a:t>
            </a:r>
          </a:p>
          <a:p>
            <a:r>
              <a:rPr lang="ru-RU" dirty="0" smtClean="0"/>
              <a:t>Дети </a:t>
            </a:r>
            <a:r>
              <a:rPr lang="ru-RU" dirty="0"/>
              <a:t>могут работать в разном темпе. Объем работы каждый ребенок может определить для себя сам: что он сделает, но сделает хорошо и доведет начатое дело до конца. Дети, которые закончили работу раньше, могут заниматься тем, что их интересует. В том случае, если ребенок не справился с работой, он может продолжить ее в последующие дни.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22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8058472" cy="1600200"/>
          </a:xfrm>
        </p:spPr>
        <p:txBody>
          <a:bodyPr>
            <a:no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ea typeface="Calibri"/>
                <a:cs typeface="Times New Roman"/>
              </a:rPr>
              <a:t>Проект, как одна из ведущих форм </a:t>
            </a:r>
            <a:br>
              <a:rPr lang="ru-RU" sz="3200" dirty="0">
                <a:ea typeface="Calibri"/>
                <a:cs typeface="Times New Roman"/>
              </a:rPr>
            </a:br>
            <a:r>
              <a:rPr lang="ru-RU" sz="3200" dirty="0">
                <a:ea typeface="Calibri"/>
                <a:cs typeface="Times New Roman"/>
              </a:rPr>
              <a:t>комплексно-тематического </a:t>
            </a:r>
            <a:r>
              <a:rPr lang="ru-RU" sz="3200" dirty="0" smtClean="0">
                <a:ea typeface="Calibri"/>
                <a:cs typeface="Times New Roman"/>
              </a:rPr>
              <a:t>планирования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8058472" cy="4471392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>
                <a:ea typeface="Calibri"/>
              </a:rPr>
              <a:t>Первый показатель проекта — это наличие общей темы. </a:t>
            </a:r>
            <a:r>
              <a:rPr lang="ru-RU" dirty="0">
                <a:ea typeface="Calibri"/>
              </a:rPr>
              <a:t>При формулировании темы проекта необходимо следовать принципам </a:t>
            </a:r>
            <a:r>
              <a:rPr lang="ru-RU" dirty="0" err="1">
                <a:ea typeface="Calibri"/>
              </a:rPr>
              <a:t>проблемности</a:t>
            </a:r>
            <a:r>
              <a:rPr lang="ru-RU" dirty="0">
                <a:ea typeface="Calibri"/>
              </a:rPr>
              <a:t>, доступности, привлекательности и личной значимости темы для детей, обобщенности и содержательности в зависимости от возраста воспитанников. </a:t>
            </a:r>
            <a:endParaRPr lang="ru-RU" dirty="0" smtClean="0">
              <a:ea typeface="Calibri"/>
            </a:endParaRPr>
          </a:p>
          <a:p>
            <a:r>
              <a:rPr lang="ru-RU" b="1" i="1" dirty="0"/>
              <a:t>Постановка цели проектной деятельности</a:t>
            </a:r>
            <a:r>
              <a:rPr lang="ru-RU" dirty="0"/>
              <a:t> возможна через определение конечного продукта проекта. Конечный продукт проекта по возможности должен иметь материальное воплощение. </a:t>
            </a:r>
            <a:endParaRPr lang="ru-RU" dirty="0" smtClean="0"/>
          </a:p>
          <a:p>
            <a:r>
              <a:rPr lang="ru-RU" dirty="0"/>
              <a:t>Выбор педагогом </a:t>
            </a:r>
            <a:r>
              <a:rPr lang="ru-RU" b="1" i="1" dirty="0"/>
              <a:t>формы организации детей</a:t>
            </a:r>
            <a:r>
              <a:rPr lang="ru-RU" dirty="0"/>
              <a:t> зависит от содержания деятельности, возможностей детей и педагогических задач</a:t>
            </a:r>
            <a:r>
              <a:rPr lang="ru-RU" dirty="0" smtClean="0"/>
              <a:t>.</a:t>
            </a:r>
          </a:p>
          <a:p>
            <a:r>
              <a:rPr lang="ru-RU" b="1" i="1" dirty="0"/>
              <a:t>Проект является эффективным средством привлечения родителей к образовательной деятельности</a:t>
            </a:r>
            <a:r>
              <a:rPr lang="ru-RU" dirty="0"/>
              <a:t> дошкольного учреждения.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02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770440" cy="1600200"/>
          </a:xfrm>
        </p:spPr>
        <p:txBody>
          <a:bodyPr>
            <a:noAutofit/>
          </a:bodyPr>
          <a:lstStyle/>
          <a:p>
            <a:r>
              <a:rPr lang="ru-RU" sz="4000" dirty="0" smtClean="0"/>
              <a:t>Непосредственно-образовательная деятельность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764704"/>
            <a:ext cx="7543800" cy="3886200"/>
          </a:xfrm>
        </p:spPr>
        <p:txBody>
          <a:bodyPr/>
          <a:lstStyle/>
          <a:p>
            <a:r>
              <a:rPr lang="ru-RU" dirty="0">
                <a:ea typeface="Calibri"/>
              </a:rPr>
              <a:t>Э</a:t>
            </a:r>
            <a:r>
              <a:rPr lang="ru-RU" dirty="0" smtClean="0">
                <a:ea typeface="Calibri"/>
              </a:rPr>
              <a:t>то </a:t>
            </a:r>
            <a:r>
              <a:rPr lang="ru-RU" dirty="0">
                <a:ea typeface="Calibri"/>
              </a:rPr>
              <a:t>деятельность, направленная на решение образовательных задач в процессе организации различных видов детской деятельности (игровой, двигательной, коммуникативной, трудовой, познавательно-исследовательской, продуктивной, музыкально-художественной, чтения) и их интеграцию с использованием разнообразных форм и методов работы.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052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8058472" cy="5191472"/>
          </a:xfrm>
        </p:spPr>
        <p:txBody>
          <a:bodyPr>
            <a:normAutofit/>
          </a:bodyPr>
          <a:lstStyle/>
          <a:p>
            <a:r>
              <a:rPr lang="ru-RU" b="1" i="1" dirty="0">
                <a:ea typeface="Calibri"/>
              </a:rPr>
              <a:t>Принципиальное отличие термина «занятие» от термина «непосредственно образовательная деятельность» заключается, прежде всего, в обновлении структуры и форм организации</a:t>
            </a:r>
            <a:r>
              <a:rPr lang="ru-RU" dirty="0">
                <a:ea typeface="Calibri"/>
              </a:rPr>
              <a:t> всего образовательного процесса, в его индивидуализации, изменении позиции педагога по отношению к детям. </a:t>
            </a:r>
            <a:r>
              <a:rPr lang="ru-RU" b="1" i="1" dirty="0">
                <a:ea typeface="Calibri"/>
              </a:rPr>
              <a:t>Целью непосредственно образовательной деятельности, </a:t>
            </a:r>
            <a:r>
              <a:rPr lang="ru-RU" dirty="0">
                <a:ea typeface="Calibri"/>
              </a:rPr>
              <a:t>специально спланированной педагогом, является развитие интегративных качеств ребенка и расширение его знаний об окружающем мире и мире взрослых в форме различных игр, экскурсий, проектной и продуктивной деятельности и т.п.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386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ea typeface="Calibri"/>
              </a:rPr>
              <a:t>Одно из основных требований - построение образовательного процесса на адекватных возрасту формах работы с детьми. </a:t>
            </a:r>
            <a:endParaRPr lang="ru-RU" dirty="0" smtClean="0">
              <a:ea typeface="Calibri"/>
            </a:endParaRPr>
          </a:p>
          <a:p>
            <a:r>
              <a:rPr lang="ru-RU" dirty="0" smtClean="0">
                <a:ea typeface="Calibri"/>
              </a:rPr>
              <a:t>акцент </a:t>
            </a:r>
            <a:r>
              <a:rPr lang="ru-RU" dirty="0">
                <a:ea typeface="Calibri"/>
              </a:rPr>
              <a:t>на совместную деятельность взрослого и детей, на игровые формы образования дошкольников, на отсутствие жесткой регламентации детской деятельности и вносит в содержание образовательного процесса ДОУ необходимые изменения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926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97152"/>
            <a:ext cx="8064896" cy="1384176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ea typeface="Calibri"/>
              </a:rPr>
              <a:t>Основные модели организации образовательного процесса в </a:t>
            </a:r>
            <a:r>
              <a:rPr lang="ru-RU" sz="4000" dirty="0" smtClean="0">
                <a:ea typeface="Calibri"/>
              </a:rPr>
              <a:t>ДОО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176432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5627239" y="1700808"/>
            <a:ext cx="1973402" cy="991923"/>
            <a:chOff x="3069330" y="2675953"/>
            <a:chExt cx="1973402" cy="991923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3089902" y="2815213"/>
              <a:ext cx="1952830" cy="85266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3069330" y="2675953"/>
              <a:ext cx="1952830" cy="852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chemeClr val="bg1"/>
                  </a:solidFill>
                </a:rPr>
                <a:t>Предметно-средовая модель</a:t>
              </a:r>
              <a:endParaRPr lang="ru-RU" sz="20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Стрелка вверх 12"/>
          <p:cNvSpPr/>
          <p:nvPr/>
        </p:nvSpPr>
        <p:spPr>
          <a:xfrm>
            <a:off x="5004047" y="532653"/>
            <a:ext cx="3240357" cy="3188972"/>
          </a:xfrm>
          <a:prstGeom prst="upArrow">
            <a:avLst/>
          </a:prstGeom>
          <a:solidFill>
            <a:srgbClr val="002060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5" name="Группа 14"/>
          <p:cNvGrpSpPr/>
          <p:nvPr/>
        </p:nvGrpSpPr>
        <p:grpSpPr>
          <a:xfrm>
            <a:off x="5325585" y="1559133"/>
            <a:ext cx="2597282" cy="994338"/>
            <a:chOff x="641669" y="939580"/>
            <a:chExt cx="2597282" cy="99433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641669" y="939580"/>
              <a:ext cx="2597282" cy="994338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Прямоугольник 16"/>
            <p:cNvSpPr/>
            <p:nvPr/>
          </p:nvSpPr>
          <p:spPr>
            <a:xfrm>
              <a:off x="641669" y="939580"/>
              <a:ext cx="2597282" cy="9943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0" rIns="149352" bIns="149352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100" b="1" kern="1200" dirty="0" smtClean="0">
                  <a:solidFill>
                    <a:schemeClr val="bg1"/>
                  </a:solidFill>
                </a:rPr>
                <a:t>Предметно-средовая       модель</a:t>
              </a:r>
              <a:endParaRPr lang="ru-RU" sz="2100" b="1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805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8130480" cy="1600200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ea typeface="Calibri"/>
              </a:rPr>
              <a:t>Основные модели организации образовательного процесса в ДОО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354536"/>
              </p:ext>
            </p:extLst>
          </p:nvPr>
        </p:nvGraphicFramePr>
        <p:xfrm>
          <a:off x="762000" y="685800"/>
          <a:ext cx="7543800" cy="418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931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626424" cy="160020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ea typeface="Calibri"/>
              </a:rPr>
              <a:t>Учебная модель или учебный принцип </a:t>
            </a:r>
            <a:r>
              <a:rPr lang="ru-RU" sz="3200" dirty="0" smtClean="0">
                <a:ea typeface="Calibri"/>
              </a:rPr>
              <a:t/>
            </a:r>
            <a:br>
              <a:rPr lang="ru-RU" sz="3200" dirty="0" smtClean="0">
                <a:ea typeface="Calibri"/>
              </a:rPr>
            </a:br>
            <a:r>
              <a:rPr lang="ru-RU" sz="3200" dirty="0" smtClean="0">
                <a:ea typeface="Calibri"/>
              </a:rPr>
              <a:t>в </a:t>
            </a:r>
            <a:r>
              <a:rPr lang="ru-RU" sz="3200" dirty="0">
                <a:ea typeface="Calibri"/>
              </a:rPr>
              <a:t>практике ДОО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a typeface="Calibri"/>
              </a:rPr>
              <a:t>В </a:t>
            </a:r>
            <a:r>
              <a:rPr lang="ru-RU" dirty="0">
                <a:ea typeface="Calibri"/>
              </a:rPr>
              <a:t>этой модели позиция взрослого - учительская: ему всецело принадлежит инициатива и направление деятельности. Образовательный  процесс осуществляется  в  дисциплинарной школьно-урочной форме. Привлекательность учебной модели для практиков  определяется  ее  высокой  технологичностью,  доступностью профессионально обученному педагогу.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653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97</TotalTime>
  <Words>1754</Words>
  <Application>Microsoft Office PowerPoint</Application>
  <PresentationFormat>Экран (4:3)</PresentationFormat>
  <Paragraphs>128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NewsPrint</vt:lpstr>
      <vt:lpstr>Организация образовательного процесса в ДОО в соответствии с требованиями нового образовательного стандарта</vt:lpstr>
      <vt:lpstr>План </vt:lpstr>
      <vt:lpstr>Особенности организации  образовательного процесса в ДОО  в соответствии с современными требованиями</vt:lpstr>
      <vt:lpstr>Непосредственно-образовательная деятельность</vt:lpstr>
      <vt:lpstr>Презентация PowerPoint</vt:lpstr>
      <vt:lpstr>Презентация PowerPoint</vt:lpstr>
      <vt:lpstr>Основные модели организации образовательного процесса в ДОО</vt:lpstr>
      <vt:lpstr>Основные модели организации образовательного процесса в ДОО</vt:lpstr>
      <vt:lpstr>Учебная модель или учебный принцип  в практике ДОО</vt:lpstr>
      <vt:lpstr>Распространенная модель организации образовательного процесса до введения в действие ФГТ и ФГОС ДО</vt:lpstr>
      <vt:lpstr>Структура построения обучающего занятия</vt:lpstr>
      <vt:lpstr>Предметно- средовая модель (или предметно-средовый принцип) в практике дошкольного образования</vt:lpstr>
      <vt:lpstr>Комплексно-тематическая модель организации образовательного процесса в ДОО</vt:lpstr>
      <vt:lpstr>Какой же должна быть современная модель образовательного процесса в ДОО? </vt:lpstr>
      <vt:lpstr>Какой же должна быть современная модель образовательного процесса в ДОО? </vt:lpstr>
      <vt:lpstr>Презентация PowerPoint</vt:lpstr>
      <vt:lpstr>Презентация PowerPoint</vt:lpstr>
      <vt:lpstr>Презентация PowerPoint</vt:lpstr>
      <vt:lpstr>принципиальные отличия современной модели организации образовательного процесса от «старой» модели:</vt:lpstr>
      <vt:lpstr>Презентация PowerPoint</vt:lpstr>
      <vt:lpstr>Презентация PowerPoint</vt:lpstr>
      <vt:lpstr>Презентация PowerPoint</vt:lpstr>
      <vt:lpstr>ФГОС ДО</vt:lpstr>
      <vt:lpstr>Презентация PowerPoint</vt:lpstr>
      <vt:lpstr>Пункт 3.2.5. Условия, необходимые для создания социальной ситуации развития детей, соответствующей специфике дошкольного возраста, предполагают:</vt:lpstr>
      <vt:lpstr>Модель организации совместной деятельности</vt:lpstr>
      <vt:lpstr>Основные принципы организации образовательного процесса в ДОО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Проект, как одна из ведущих форм  комплексно-тематического планирования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образовательного процесса в ДОО в соответствии с требованиями нового образовательного стандарта</dc:title>
  <dc:creator>Марина</dc:creator>
  <cp:lastModifiedBy>marina</cp:lastModifiedBy>
  <cp:revision>16</cp:revision>
  <dcterms:created xsi:type="dcterms:W3CDTF">2014-10-28T18:12:35Z</dcterms:created>
  <dcterms:modified xsi:type="dcterms:W3CDTF">2014-10-28T20:00:10Z</dcterms:modified>
</cp:coreProperties>
</file>